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8288000" cy="10287000"/>
  <p:notesSz cx="6858000" cy="9144000"/>
  <p:embeddedFontLst>
    <p:embeddedFont>
      <p:font typeface="HK Modular" panose="020B0604020202020204" charset="0"/>
      <p:regular r:id="rId58"/>
    </p:embeddedFont>
    <p:embeddedFont>
      <p:font typeface="Tomorrow" panose="020B0604020202020204" charset="0"/>
      <p:regular r:id="rId59"/>
    </p:embeddedFont>
    <p:embeddedFont>
      <p:font typeface="Tomorrow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5773" autoAdjust="0"/>
  </p:normalViewPr>
  <p:slideViewPr>
    <p:cSldViewPr>
      <p:cViewPr varScale="1">
        <p:scale>
          <a:sx n="65" d="100"/>
          <a:sy n="65" d="100"/>
        </p:scale>
        <p:origin x="2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AA136-1067-475E-BAB6-960DA789EA13}"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19914-CEE2-48C3-8277-B1B0EBDC0835}" type="slidenum">
              <a:rPr lang="en-US" smtClean="0"/>
              <a:t>‹#›</a:t>
            </a:fld>
            <a:endParaRPr lang="en-US"/>
          </a:p>
        </p:txBody>
      </p:sp>
    </p:spTree>
    <p:extLst>
      <p:ext uri="{BB962C8B-B14F-4D97-AF65-F5344CB8AC3E}">
        <p14:creationId xmlns:p14="http://schemas.microsoft.com/office/powerpoint/2010/main" val="257263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B19914-CEE2-48C3-8277-B1B0EBDC0835}" type="slidenum">
              <a:rPr lang="en-US" smtClean="0"/>
              <a:t>1</a:t>
            </a:fld>
            <a:endParaRPr lang="en-US"/>
          </a:p>
        </p:txBody>
      </p:sp>
    </p:spTree>
    <p:extLst>
      <p:ext uri="{BB962C8B-B14F-4D97-AF65-F5344CB8AC3E}">
        <p14:creationId xmlns:p14="http://schemas.microsoft.com/office/powerpoint/2010/main" val="1715435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9.sv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9.sv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9.sv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3.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4.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9.jp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7.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1.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2.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3.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4.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sv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svg"/><Relationship Id="rId7" Type="http://schemas.openxmlformats.org/officeDocument/2006/relationships/image" Target="../media/image70.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71.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52.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pn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57.png"/><Relationship Id="rId9" Type="http://schemas.openxmlformats.org/officeDocument/2006/relationships/image" Target="../media/image76.svg"/><Relationship Id="rId1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pdf/1809.00888.pdf" TargetMode="External"/><Relationship Id="rId13" Type="http://schemas.openxmlformats.org/officeDocument/2006/relationships/hyperlink" Target="https://arxiv.org/pdf/2112.02418.pdf" TargetMode="External"/><Relationship Id="rId3" Type="http://schemas.openxmlformats.org/officeDocument/2006/relationships/image" Target="../media/image84.svg"/><Relationship Id="rId7" Type="http://schemas.openxmlformats.org/officeDocument/2006/relationships/hyperlink" Target="https://www.nature.com/articles/s41598-023-31532-9#Abs1" TargetMode="External"/><Relationship Id="rId12" Type="http://schemas.openxmlformats.org/officeDocument/2006/relationships/hyperlink" Target="https://arxiv.org/pdf/1910.06711.pdf" TargetMode="External"/><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hyperlink" Target="https://arxiv.org/pdf/1610.02357.pdf" TargetMode="External"/><Relationship Id="rId11" Type="http://schemas.openxmlformats.org/officeDocument/2006/relationships/hyperlink" Target="https://arxiv.org/pdf/2010.05646.pdf" TargetMode="External"/><Relationship Id="rId5" Type="http://schemas.openxmlformats.org/officeDocument/2006/relationships/hyperlink" Target="https://arxiv.org/pdf/2206.13979.pdf" TargetMode="External"/><Relationship Id="rId10" Type="http://schemas.openxmlformats.org/officeDocument/2006/relationships/hyperlink" Target="https://arxiv.org/pdf/1712.05884.pdf" TargetMode="External"/><Relationship Id="rId4" Type="http://schemas.openxmlformats.org/officeDocument/2006/relationships/image" Target="../media/image85.png"/><Relationship Id="rId9" Type="http://schemas.openxmlformats.org/officeDocument/2006/relationships/hyperlink" Target="https://arxiv.org/pdf/2011.01108.pdf" TargetMode="External"/><Relationship Id="rId14" Type="http://schemas.openxmlformats.org/officeDocument/2006/relationships/hyperlink" Target="https://arxiv.org/pdf/2106.06103.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svg"/><Relationship Id="rId12" Type="http://schemas.openxmlformats.org/officeDocument/2006/relationships/image" Target="../media/image3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sv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96500">
            <a:off x="9800342" y="1600542"/>
            <a:ext cx="8877067" cy="7545507"/>
          </a:xfrm>
          <a:custGeom>
            <a:avLst/>
            <a:gdLst/>
            <a:ahLst/>
            <a:cxnLst/>
            <a:rect l="l" t="t" r="r" b="b"/>
            <a:pathLst>
              <a:path w="8877067" h="7545507">
                <a:moveTo>
                  <a:pt x="0" y="0"/>
                </a:moveTo>
                <a:lnTo>
                  <a:pt x="8877066" y="0"/>
                </a:lnTo>
                <a:lnTo>
                  <a:pt x="8877066" y="7545507"/>
                </a:lnTo>
                <a:lnTo>
                  <a:pt x="0" y="7545507"/>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099337" y="5411594"/>
            <a:ext cx="8492722" cy="1685594"/>
          </a:xfrm>
          <a:prstGeom prst="rect">
            <a:avLst/>
          </a:prstGeom>
        </p:spPr>
        <p:txBody>
          <a:bodyPr lIns="0" tIns="0" rIns="0" bIns="0" rtlCol="0" anchor="t">
            <a:spAutoFit/>
          </a:bodyPr>
          <a:lstStyle/>
          <a:p>
            <a:pPr algn="ctr">
              <a:lnSpc>
                <a:spcPts val="6762"/>
              </a:lnSpc>
              <a:spcBef>
                <a:spcPct val="0"/>
              </a:spcBef>
            </a:pPr>
            <a:r>
              <a:rPr lang="en-US" sz="4830" dirty="0">
                <a:solidFill>
                  <a:srgbClr val="FFFFFF"/>
                </a:solidFill>
                <a:latin typeface="Tomorrow"/>
              </a:rPr>
              <a:t>DeepFake Audio </a:t>
            </a:r>
            <a:r>
              <a:rPr lang="en-US" sz="4830" dirty="0" err="1">
                <a:solidFill>
                  <a:srgbClr val="FFFFFF"/>
                </a:solidFill>
                <a:latin typeface="Tomorrow"/>
              </a:rPr>
              <a:t>Detection&amp;Generation</a:t>
            </a:r>
            <a:endParaRPr lang="en-US" sz="4830" dirty="0">
              <a:solidFill>
                <a:srgbClr val="FFFFFF"/>
              </a:solidFill>
              <a:latin typeface="Tomorrow"/>
            </a:endParaRPr>
          </a:p>
        </p:txBody>
      </p:sp>
      <p:sp>
        <p:nvSpPr>
          <p:cNvPr id="5" name="TextBox 5"/>
          <p:cNvSpPr txBox="1"/>
          <p:nvPr/>
        </p:nvSpPr>
        <p:spPr>
          <a:xfrm>
            <a:off x="1099337" y="3903453"/>
            <a:ext cx="8492722" cy="1284919"/>
          </a:xfrm>
          <a:prstGeom prst="rect">
            <a:avLst/>
          </a:prstGeom>
        </p:spPr>
        <p:txBody>
          <a:bodyPr lIns="0" tIns="0" rIns="0" bIns="0" rtlCol="0" anchor="t">
            <a:spAutoFit/>
          </a:bodyPr>
          <a:lstStyle/>
          <a:p>
            <a:pPr algn="ctr">
              <a:lnSpc>
                <a:spcPts val="10552"/>
              </a:lnSpc>
              <a:spcBef>
                <a:spcPct val="0"/>
              </a:spcBef>
            </a:pPr>
            <a:r>
              <a:rPr lang="en-US" sz="7537" dirty="0">
                <a:solidFill>
                  <a:srgbClr val="FFFFFF"/>
                </a:solidFill>
                <a:latin typeface="HK Modular"/>
              </a:rPr>
              <a:t>FAKEFINDER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1921" y="1028700"/>
            <a:ext cx="1037426" cy="1037383"/>
            <a:chOff x="0" y="0"/>
            <a:chExt cx="1383234" cy="1383177"/>
          </a:xfrm>
        </p:grpSpPr>
        <p:sp>
          <p:nvSpPr>
            <p:cNvPr id="4" name="Freeform 4"/>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3"/>
              <a:stretch>
                <a:fillRect t="-2" b="-2"/>
              </a:stretch>
            </a:blipFill>
          </p:spPr>
          <p:txBody>
            <a:bodyPr/>
            <a:lstStyle/>
            <a:p>
              <a:endParaRPr lang="en-US"/>
            </a:p>
          </p:txBody>
        </p:sp>
        <p:sp>
          <p:nvSpPr>
            <p:cNvPr id="5" name="TextBox 5"/>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6" name="TextBox 6"/>
          <p:cNvSpPr txBox="1"/>
          <p:nvPr/>
        </p:nvSpPr>
        <p:spPr>
          <a:xfrm>
            <a:off x="2254557" y="1141533"/>
            <a:ext cx="150047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System Overview</a:t>
            </a:r>
          </a:p>
        </p:txBody>
      </p:sp>
      <p:grpSp>
        <p:nvGrpSpPr>
          <p:cNvPr id="7" name="Group 7"/>
          <p:cNvGrpSpPr/>
          <p:nvPr/>
        </p:nvGrpSpPr>
        <p:grpSpPr>
          <a:xfrm>
            <a:off x="6472664" y="2349123"/>
            <a:ext cx="6568530" cy="1171213"/>
            <a:chOff x="0" y="0"/>
            <a:chExt cx="8758040" cy="1561618"/>
          </a:xfrm>
        </p:grpSpPr>
        <p:sp>
          <p:nvSpPr>
            <p:cNvPr id="8" name="Freeform 8"/>
            <p:cNvSpPr/>
            <p:nvPr/>
          </p:nvSpPr>
          <p:spPr>
            <a:xfrm>
              <a:off x="5983468" y="177800"/>
              <a:ext cx="2774572" cy="1383818"/>
            </a:xfrm>
            <a:custGeom>
              <a:avLst/>
              <a:gdLst/>
              <a:ahLst/>
              <a:cxnLst/>
              <a:rect l="l" t="t" r="r" b="b"/>
              <a:pathLst>
                <a:path w="2774572" h="1383818">
                  <a:moveTo>
                    <a:pt x="0" y="0"/>
                  </a:moveTo>
                  <a:lnTo>
                    <a:pt x="2774572" y="0"/>
                  </a:lnTo>
                  <a:lnTo>
                    <a:pt x="2774572" y="1383818"/>
                  </a:lnTo>
                  <a:lnTo>
                    <a:pt x="0" y="138381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0" y="19050"/>
              <a:ext cx="5445416"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Generation</a:t>
              </a:r>
            </a:p>
          </p:txBody>
        </p:sp>
      </p:grpSp>
      <p:grpSp>
        <p:nvGrpSpPr>
          <p:cNvPr id="10" name="Group 10"/>
          <p:cNvGrpSpPr/>
          <p:nvPr/>
        </p:nvGrpSpPr>
        <p:grpSpPr>
          <a:xfrm>
            <a:off x="3990517" y="5437442"/>
            <a:ext cx="10306967" cy="3761294"/>
            <a:chOff x="0" y="0"/>
            <a:chExt cx="13742622" cy="5015058"/>
          </a:xfrm>
        </p:grpSpPr>
        <p:sp>
          <p:nvSpPr>
            <p:cNvPr id="11" name="TextBox 11"/>
            <p:cNvSpPr txBox="1"/>
            <p:nvPr/>
          </p:nvSpPr>
          <p:spPr>
            <a:xfrm>
              <a:off x="10609524"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output</a:t>
              </a:r>
            </a:p>
          </p:txBody>
        </p:sp>
        <p:sp>
          <p:nvSpPr>
            <p:cNvPr id="12" name="TextBox 12"/>
            <p:cNvSpPr txBox="1"/>
            <p:nvPr/>
          </p:nvSpPr>
          <p:spPr>
            <a:xfrm>
              <a:off x="1331518" y="20392"/>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input</a:t>
              </a:r>
            </a:p>
          </p:txBody>
        </p:sp>
        <p:sp>
          <p:nvSpPr>
            <p:cNvPr id="13" name="Freeform 13"/>
            <p:cNvSpPr/>
            <p:nvPr/>
          </p:nvSpPr>
          <p:spPr>
            <a:xfrm flipH="1">
              <a:off x="4734641" y="1514447"/>
              <a:ext cx="5204481" cy="1311963"/>
            </a:xfrm>
            <a:custGeom>
              <a:avLst/>
              <a:gdLst/>
              <a:ahLst/>
              <a:cxnLst/>
              <a:rect l="l" t="t" r="r" b="b"/>
              <a:pathLst>
                <a:path w="5204481" h="1311963">
                  <a:moveTo>
                    <a:pt x="5204481" y="0"/>
                  </a:moveTo>
                  <a:lnTo>
                    <a:pt x="0" y="0"/>
                  </a:lnTo>
                  <a:lnTo>
                    <a:pt x="0" y="1311963"/>
                  </a:lnTo>
                  <a:lnTo>
                    <a:pt x="5204481" y="1311963"/>
                  </a:lnTo>
                  <a:lnTo>
                    <a:pt x="520448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1514447"/>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7">
                <a:extLst>
                  <a:ext uri="{96DAC541-7B7A-43D3-8B79-37D633B846F1}">
                    <asvg:svgBlip xmlns:asvg="http://schemas.microsoft.com/office/drawing/2016/SVG/main" r:embed="rId8"/>
                  </a:ext>
                </a:extLst>
              </a:blip>
              <a:stretch>
                <a:fillRect l="-5984" r="-5984"/>
              </a:stretch>
            </a:blipFill>
          </p:spPr>
          <p:txBody>
            <a:bodyPr/>
            <a:lstStyle/>
            <a:p>
              <a:endParaRPr lang="en-US"/>
            </a:p>
          </p:txBody>
        </p:sp>
        <p:sp>
          <p:nvSpPr>
            <p:cNvPr id="15" name="TextBox 15"/>
            <p:cNvSpPr txBox="1"/>
            <p:nvPr/>
          </p:nvSpPr>
          <p:spPr>
            <a:xfrm>
              <a:off x="271009" y="1855712"/>
              <a:ext cx="4192622" cy="632435"/>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Audio</a:t>
              </a:r>
            </a:p>
          </p:txBody>
        </p:sp>
        <p:sp>
          <p:nvSpPr>
            <p:cNvPr id="16" name="TextBox 16"/>
            <p:cNvSpPr txBox="1"/>
            <p:nvPr/>
          </p:nvSpPr>
          <p:spPr>
            <a:xfrm>
              <a:off x="10341172" y="2829413"/>
              <a:ext cx="3401451" cy="647562"/>
            </a:xfrm>
            <a:prstGeom prst="rect">
              <a:avLst/>
            </a:prstGeom>
          </p:spPr>
          <p:txBody>
            <a:bodyPr lIns="0" tIns="0" rIns="0" bIns="0" rtlCol="0" anchor="t">
              <a:spAutoFit/>
            </a:bodyPr>
            <a:lstStyle/>
            <a:p>
              <a:pPr algn="l">
                <a:lnSpc>
                  <a:spcPts val="3782"/>
                </a:lnSpc>
              </a:pPr>
              <a:r>
                <a:rPr lang="en-US" sz="3260">
                  <a:solidFill>
                    <a:srgbClr val="FFFFFF"/>
                  </a:solidFill>
                  <a:latin typeface="Tomorrow"/>
                </a:rPr>
                <a:t>Fake Audio</a:t>
              </a:r>
            </a:p>
          </p:txBody>
        </p:sp>
        <p:sp>
          <p:nvSpPr>
            <p:cNvPr id="17" name="Freeform 17"/>
            <p:cNvSpPr/>
            <p:nvPr/>
          </p:nvSpPr>
          <p:spPr>
            <a:xfrm rot="-10800000">
              <a:off x="4734641" y="3486810"/>
              <a:ext cx="5204481" cy="1311963"/>
            </a:xfrm>
            <a:custGeom>
              <a:avLst/>
              <a:gdLst/>
              <a:ahLst/>
              <a:cxnLst/>
              <a:rect l="l" t="t" r="r" b="b"/>
              <a:pathLst>
                <a:path w="5204481" h="1311963">
                  <a:moveTo>
                    <a:pt x="0" y="0"/>
                  </a:moveTo>
                  <a:lnTo>
                    <a:pt x="5204481" y="0"/>
                  </a:lnTo>
                  <a:lnTo>
                    <a:pt x="5204481" y="1311963"/>
                  </a:lnTo>
                  <a:lnTo>
                    <a:pt x="0" y="13119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0" y="3709617"/>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7">
                <a:extLst>
                  <a:ext uri="{96DAC541-7B7A-43D3-8B79-37D633B846F1}">
                    <asvg:svgBlip xmlns:asvg="http://schemas.microsoft.com/office/drawing/2016/SVG/main" r:embed="rId8"/>
                  </a:ext>
                </a:extLst>
              </a:blip>
              <a:stretch>
                <a:fillRect l="-5984" r="-5984"/>
              </a:stretch>
            </a:blipFill>
          </p:spPr>
          <p:txBody>
            <a:bodyPr/>
            <a:lstStyle/>
            <a:p>
              <a:endParaRPr lang="en-US"/>
            </a:p>
          </p:txBody>
        </p:sp>
        <p:sp>
          <p:nvSpPr>
            <p:cNvPr id="19" name="TextBox 19"/>
            <p:cNvSpPr txBox="1"/>
            <p:nvPr/>
          </p:nvSpPr>
          <p:spPr>
            <a:xfrm>
              <a:off x="271009" y="4050883"/>
              <a:ext cx="4192622" cy="632464"/>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AUDIO</a:t>
              </a:r>
            </a:p>
          </p:txBody>
        </p:sp>
      </p:grpSp>
      <p:sp>
        <p:nvSpPr>
          <p:cNvPr id="20" name="TextBox 20"/>
          <p:cNvSpPr txBox="1"/>
          <p:nvPr/>
        </p:nvSpPr>
        <p:spPr>
          <a:xfrm>
            <a:off x="1284667" y="3974728"/>
            <a:ext cx="15718667" cy="1027372"/>
          </a:xfrm>
          <a:prstGeom prst="rect">
            <a:avLst/>
          </a:prstGeom>
        </p:spPr>
        <p:txBody>
          <a:bodyPr lIns="0" tIns="0" rIns="0" bIns="0" rtlCol="0" anchor="t">
            <a:spAutoFit/>
          </a:bodyPr>
          <a:lstStyle/>
          <a:p>
            <a:pPr algn="l">
              <a:lnSpc>
                <a:spcPts val="4076"/>
              </a:lnSpc>
            </a:pPr>
            <a:r>
              <a:rPr lang="en-US" sz="3514">
                <a:solidFill>
                  <a:srgbClr val="FFFFFF"/>
                </a:solidFill>
                <a:latin typeface="Tomorrow"/>
              </a:rPr>
              <a:t>a Deep Learning Model integrated with an Android application aims to Generate a Fake Audio combining the input text with input audio sample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1921" y="1028700"/>
            <a:ext cx="1037426" cy="1037383"/>
            <a:chOff x="0" y="0"/>
            <a:chExt cx="1383234" cy="1383177"/>
          </a:xfrm>
        </p:grpSpPr>
        <p:sp>
          <p:nvSpPr>
            <p:cNvPr id="4" name="Freeform 4"/>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3"/>
              <a:stretch>
                <a:fillRect t="-2" b="-2"/>
              </a:stretch>
            </a:blipFill>
          </p:spPr>
          <p:txBody>
            <a:bodyPr/>
            <a:lstStyle/>
            <a:p>
              <a:endParaRPr lang="en-US"/>
            </a:p>
          </p:txBody>
        </p:sp>
        <p:sp>
          <p:nvSpPr>
            <p:cNvPr id="5" name="TextBox 5"/>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6" name="TextBox 6"/>
          <p:cNvSpPr txBox="1"/>
          <p:nvPr/>
        </p:nvSpPr>
        <p:spPr>
          <a:xfrm>
            <a:off x="2254557" y="1141533"/>
            <a:ext cx="68894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System Overview</a:t>
            </a:r>
          </a:p>
        </p:txBody>
      </p:sp>
      <p:grpSp>
        <p:nvGrpSpPr>
          <p:cNvPr id="7" name="Group 7"/>
          <p:cNvGrpSpPr/>
          <p:nvPr/>
        </p:nvGrpSpPr>
        <p:grpSpPr>
          <a:xfrm>
            <a:off x="3882075" y="5775283"/>
            <a:ext cx="10523851" cy="2788975"/>
            <a:chOff x="0" y="0"/>
            <a:chExt cx="14031801" cy="3718633"/>
          </a:xfrm>
        </p:grpSpPr>
        <p:sp>
          <p:nvSpPr>
            <p:cNvPr id="8" name="TextBox 8"/>
            <p:cNvSpPr txBox="1"/>
            <p:nvPr/>
          </p:nvSpPr>
          <p:spPr>
            <a:xfrm>
              <a:off x="10609524"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output</a:t>
              </a:r>
            </a:p>
          </p:txBody>
        </p:sp>
        <p:sp>
          <p:nvSpPr>
            <p:cNvPr id="9" name="TextBox 9"/>
            <p:cNvSpPr txBox="1"/>
            <p:nvPr/>
          </p:nvSpPr>
          <p:spPr>
            <a:xfrm>
              <a:off x="1400563"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input</a:t>
              </a:r>
            </a:p>
          </p:txBody>
        </p:sp>
        <p:sp>
          <p:nvSpPr>
            <p:cNvPr id="10" name="Freeform 10"/>
            <p:cNvSpPr/>
            <p:nvPr/>
          </p:nvSpPr>
          <p:spPr>
            <a:xfrm flipH="1">
              <a:off x="4734641" y="1514447"/>
              <a:ext cx="5204481" cy="1311963"/>
            </a:xfrm>
            <a:custGeom>
              <a:avLst/>
              <a:gdLst/>
              <a:ahLst/>
              <a:cxnLst/>
              <a:rect l="l" t="t" r="r" b="b"/>
              <a:pathLst>
                <a:path w="5204481" h="1311963">
                  <a:moveTo>
                    <a:pt x="5204481" y="0"/>
                  </a:moveTo>
                  <a:lnTo>
                    <a:pt x="0" y="0"/>
                  </a:lnTo>
                  <a:lnTo>
                    <a:pt x="0" y="1311963"/>
                  </a:lnTo>
                  <a:lnTo>
                    <a:pt x="5204481" y="1311963"/>
                  </a:lnTo>
                  <a:lnTo>
                    <a:pt x="520448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0" y="1514447"/>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6">
                <a:extLst>
                  <a:ext uri="{96DAC541-7B7A-43D3-8B79-37D633B846F1}">
                    <asvg:svgBlip xmlns:asvg="http://schemas.microsoft.com/office/drawing/2016/SVG/main" r:embed="rId7"/>
                  </a:ext>
                </a:extLst>
              </a:blip>
              <a:stretch>
                <a:fillRect l="-5984" r="-5984"/>
              </a:stretch>
            </a:blipFill>
          </p:spPr>
          <p:txBody>
            <a:bodyPr/>
            <a:lstStyle/>
            <a:p>
              <a:endParaRPr lang="en-US"/>
            </a:p>
          </p:txBody>
        </p:sp>
        <p:sp>
          <p:nvSpPr>
            <p:cNvPr id="12" name="TextBox 12"/>
            <p:cNvSpPr txBox="1"/>
            <p:nvPr/>
          </p:nvSpPr>
          <p:spPr>
            <a:xfrm>
              <a:off x="271009" y="1855712"/>
              <a:ext cx="4192622" cy="632435"/>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Audio</a:t>
              </a:r>
            </a:p>
          </p:txBody>
        </p:sp>
        <p:sp>
          <p:nvSpPr>
            <p:cNvPr id="13" name="TextBox 13"/>
            <p:cNvSpPr txBox="1"/>
            <p:nvPr/>
          </p:nvSpPr>
          <p:spPr>
            <a:xfrm>
              <a:off x="9560149" y="3071071"/>
              <a:ext cx="4471652" cy="647562"/>
            </a:xfrm>
            <a:prstGeom prst="rect">
              <a:avLst/>
            </a:prstGeom>
          </p:spPr>
          <p:txBody>
            <a:bodyPr lIns="0" tIns="0" rIns="0" bIns="0" rtlCol="0" anchor="t">
              <a:spAutoFit/>
            </a:bodyPr>
            <a:lstStyle/>
            <a:p>
              <a:pPr algn="l">
                <a:lnSpc>
                  <a:spcPts val="3782"/>
                </a:lnSpc>
              </a:pPr>
              <a:r>
                <a:rPr lang="en-US" sz="3260">
                  <a:solidFill>
                    <a:srgbClr val="FFFFFF"/>
                  </a:solidFill>
                  <a:latin typeface="Tomorrow"/>
                </a:rPr>
                <a:t> Denoised Audio</a:t>
              </a:r>
            </a:p>
          </p:txBody>
        </p:sp>
      </p:grpSp>
      <p:grpSp>
        <p:nvGrpSpPr>
          <p:cNvPr id="14" name="Group 14"/>
          <p:cNvGrpSpPr/>
          <p:nvPr/>
        </p:nvGrpSpPr>
        <p:grpSpPr>
          <a:xfrm>
            <a:off x="7137674" y="2281807"/>
            <a:ext cx="5238510" cy="1237523"/>
            <a:chOff x="0" y="0"/>
            <a:chExt cx="6984679" cy="1650030"/>
          </a:xfrm>
        </p:grpSpPr>
        <p:sp>
          <p:nvSpPr>
            <p:cNvPr id="15" name="Freeform 15"/>
            <p:cNvSpPr/>
            <p:nvPr/>
          </p:nvSpPr>
          <p:spPr>
            <a:xfrm>
              <a:off x="5212186" y="0"/>
              <a:ext cx="1772493" cy="1650030"/>
            </a:xfrm>
            <a:custGeom>
              <a:avLst/>
              <a:gdLst/>
              <a:ahLst/>
              <a:cxnLst/>
              <a:rect l="l" t="t" r="r" b="b"/>
              <a:pathLst>
                <a:path w="1772493" h="1650030">
                  <a:moveTo>
                    <a:pt x="0" y="0"/>
                  </a:moveTo>
                  <a:lnTo>
                    <a:pt x="1772493" y="0"/>
                  </a:lnTo>
                  <a:lnTo>
                    <a:pt x="1772493" y="1650030"/>
                  </a:lnTo>
                  <a:lnTo>
                    <a:pt x="0" y="16500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0" y="300689"/>
              <a:ext cx="4720441"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Filtration</a:t>
              </a:r>
            </a:p>
          </p:txBody>
        </p:sp>
      </p:grpSp>
      <p:sp>
        <p:nvSpPr>
          <p:cNvPr id="17" name="TextBox 17"/>
          <p:cNvSpPr txBox="1"/>
          <p:nvPr/>
        </p:nvSpPr>
        <p:spPr>
          <a:xfrm>
            <a:off x="1540633" y="4143146"/>
            <a:ext cx="15718667" cy="1047062"/>
          </a:xfrm>
          <a:prstGeom prst="rect">
            <a:avLst/>
          </a:prstGeom>
        </p:spPr>
        <p:txBody>
          <a:bodyPr lIns="0" tIns="0" rIns="0" bIns="0" rtlCol="0" anchor="t">
            <a:spAutoFit/>
          </a:bodyPr>
          <a:lstStyle/>
          <a:p>
            <a:pPr algn="l">
              <a:lnSpc>
                <a:spcPts val="4192"/>
              </a:lnSpc>
            </a:pPr>
            <a:r>
              <a:rPr lang="en-US" sz="3614">
                <a:solidFill>
                  <a:srgbClr val="FFFFFF"/>
                </a:solidFill>
                <a:latin typeface="Tomorrow"/>
              </a:rPr>
              <a:t>a Deep Learning Model integrated with an Android application aims to Emit any noise that the  audio input contains to make it clean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1842"/>
            <a:ext cx="7089405" cy="2039491"/>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Similar Apps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3"/>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4</a:t>
              </a:r>
            </a:p>
          </p:txBody>
        </p:sp>
      </p:grpSp>
      <p:graphicFrame>
        <p:nvGraphicFramePr>
          <p:cNvPr id="6" name="Table 6"/>
          <p:cNvGraphicFramePr>
            <a:graphicFrameLocks noGrp="1"/>
          </p:cNvGraphicFramePr>
          <p:nvPr/>
        </p:nvGraphicFramePr>
        <p:xfrm>
          <a:off x="3382916" y="2404319"/>
          <a:ext cx="12322267" cy="7172326"/>
        </p:xfrm>
        <a:graphic>
          <a:graphicData uri="http://schemas.openxmlformats.org/drawingml/2006/table">
            <a:tbl>
              <a:tblPr/>
              <a:tblGrid>
                <a:gridCol w="5996461">
                  <a:extLst>
                    <a:ext uri="{9D8B030D-6E8A-4147-A177-3AD203B41FA5}">
                      <a16:colId xmlns:a16="http://schemas.microsoft.com/office/drawing/2014/main" val="20000"/>
                    </a:ext>
                  </a:extLst>
                </a:gridCol>
                <a:gridCol w="2058957">
                  <a:extLst>
                    <a:ext uri="{9D8B030D-6E8A-4147-A177-3AD203B41FA5}">
                      <a16:colId xmlns:a16="http://schemas.microsoft.com/office/drawing/2014/main" val="20001"/>
                    </a:ext>
                  </a:extLst>
                </a:gridCol>
                <a:gridCol w="2058957">
                  <a:extLst>
                    <a:ext uri="{9D8B030D-6E8A-4147-A177-3AD203B41FA5}">
                      <a16:colId xmlns:a16="http://schemas.microsoft.com/office/drawing/2014/main" val="20002"/>
                    </a:ext>
                  </a:extLst>
                </a:gridCol>
                <a:gridCol w="2207892">
                  <a:extLst>
                    <a:ext uri="{9D8B030D-6E8A-4147-A177-3AD203B41FA5}">
                      <a16:colId xmlns:a16="http://schemas.microsoft.com/office/drawing/2014/main" val="20003"/>
                    </a:ext>
                  </a:extLst>
                </a:gridCol>
              </a:tblGrid>
              <a:tr h="1024618">
                <a:tc>
                  <a:txBody>
                    <a:bodyPr/>
                    <a:lstStyle/>
                    <a:p>
                      <a:pPr algn="ctr">
                        <a:lnSpc>
                          <a:spcPts val="2814"/>
                        </a:lnSpc>
                        <a:defRPr/>
                      </a:pPr>
                      <a:r>
                        <a:rPr lang="en-US" sz="2010">
                          <a:solidFill>
                            <a:srgbClr val="000000"/>
                          </a:solidFill>
                          <a:latin typeface="Tomorrow Bold"/>
                        </a:rPr>
                        <a:t>Feature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14"/>
                        </a:lnSpc>
                        <a:defRPr/>
                      </a:pPr>
                      <a:r>
                        <a:rPr lang="en-US" sz="2010">
                          <a:solidFill>
                            <a:srgbClr val="000000"/>
                          </a:solidFill>
                          <a:latin typeface="Tomorrow Bold"/>
                        </a:rPr>
                        <a:t>FakeFinder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14"/>
                        </a:lnSpc>
                        <a:defRPr/>
                      </a:pPr>
                      <a:r>
                        <a:rPr lang="en-US" sz="2010">
                          <a:solidFill>
                            <a:srgbClr val="000000"/>
                          </a:solidFill>
                          <a:latin typeface="Tomorrow Bold"/>
                        </a:rPr>
                        <a:t>Lyrebird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2814"/>
                        </a:lnSpc>
                        <a:defRPr/>
                      </a:pPr>
                      <a:r>
                        <a:rPr lang="en-US" sz="2010">
                          <a:solidFill>
                            <a:srgbClr val="000000"/>
                          </a:solidFill>
                          <a:latin typeface="Tomorrow Bold"/>
                        </a:rPr>
                        <a:t>Resemble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024618">
                <a:tc>
                  <a:txBody>
                    <a:bodyPr/>
                    <a:lstStyle/>
                    <a:p>
                      <a:pPr algn="ctr">
                        <a:lnSpc>
                          <a:spcPts val="2814"/>
                        </a:lnSpc>
                        <a:defRPr/>
                      </a:pPr>
                      <a:r>
                        <a:rPr lang="en-US" sz="2010">
                          <a:solidFill>
                            <a:srgbClr val="FFFFFF"/>
                          </a:solidFill>
                          <a:latin typeface="Tomorrow"/>
                        </a:rPr>
                        <a:t>Platform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4618">
                <a:tc>
                  <a:txBody>
                    <a:bodyPr/>
                    <a:lstStyle/>
                    <a:p>
                      <a:pPr algn="ctr">
                        <a:lnSpc>
                          <a:spcPts val="2814"/>
                        </a:lnSpc>
                        <a:defRPr/>
                      </a:pPr>
                      <a:r>
                        <a:rPr lang="en-US" sz="2010">
                          <a:solidFill>
                            <a:srgbClr val="FFFFFF"/>
                          </a:solidFill>
                          <a:latin typeface="Tomorrow"/>
                        </a:rPr>
                        <a:t>Voice Filtration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4618">
                <a:tc>
                  <a:txBody>
                    <a:bodyPr/>
                    <a:lstStyle/>
                    <a:p>
                      <a:pPr algn="ctr">
                        <a:lnSpc>
                          <a:spcPts val="2814"/>
                        </a:lnSpc>
                        <a:defRPr/>
                      </a:pPr>
                      <a:r>
                        <a:rPr lang="en-US" sz="2010">
                          <a:solidFill>
                            <a:srgbClr val="FFFFFF"/>
                          </a:solidFill>
                          <a:latin typeface="Tomorrow"/>
                        </a:rPr>
                        <a:t>Deepfake Audio Generation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4618">
                <a:tc>
                  <a:txBody>
                    <a:bodyPr/>
                    <a:lstStyle/>
                    <a:p>
                      <a:pPr algn="ctr">
                        <a:lnSpc>
                          <a:spcPts val="2814"/>
                        </a:lnSpc>
                        <a:defRPr/>
                      </a:pPr>
                      <a:r>
                        <a:rPr lang="en-US" sz="2010">
                          <a:solidFill>
                            <a:srgbClr val="FFFFFF"/>
                          </a:solidFill>
                          <a:latin typeface="Tomorrow"/>
                        </a:rPr>
                        <a:t>Fake Audio Detection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24618">
                <a:tc>
                  <a:txBody>
                    <a:bodyPr/>
                    <a:lstStyle/>
                    <a:p>
                      <a:pPr algn="ctr">
                        <a:lnSpc>
                          <a:spcPts val="2814"/>
                        </a:lnSpc>
                        <a:defRPr/>
                      </a:pPr>
                      <a:r>
                        <a:rPr lang="en-US" sz="2010">
                          <a:solidFill>
                            <a:srgbClr val="FFFFFF"/>
                          </a:solidFill>
                          <a:latin typeface="Tomorrow"/>
                        </a:rPr>
                        <a:t>User Profiles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024618">
                <a:tc>
                  <a:txBody>
                    <a:bodyPr/>
                    <a:lstStyle/>
                    <a:p>
                      <a:pPr algn="ctr">
                        <a:lnSpc>
                          <a:spcPts val="2814"/>
                        </a:lnSpc>
                        <a:defRPr/>
                      </a:pPr>
                      <a:r>
                        <a:rPr lang="en-US" sz="2010">
                          <a:solidFill>
                            <a:srgbClr val="FFFFFF"/>
                          </a:solidFill>
                          <a:latin typeface="Tomorrow"/>
                        </a:rPr>
                        <a:t>History of Audio Activities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14"/>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Freeform 7"/>
          <p:cNvSpPr/>
          <p:nvPr/>
        </p:nvSpPr>
        <p:spPr>
          <a:xfrm>
            <a:off x="9990005" y="3511723"/>
            <a:ext cx="828859" cy="828859"/>
          </a:xfrm>
          <a:custGeom>
            <a:avLst/>
            <a:gdLst/>
            <a:ahLst/>
            <a:cxnLst/>
            <a:rect l="l" t="t" r="r" b="b"/>
            <a:pathLst>
              <a:path w="828859" h="828859">
                <a:moveTo>
                  <a:pt x="0" y="0"/>
                </a:moveTo>
                <a:lnTo>
                  <a:pt x="828859" y="0"/>
                </a:lnTo>
                <a:lnTo>
                  <a:pt x="828859" y="828859"/>
                </a:lnTo>
                <a:lnTo>
                  <a:pt x="0" y="828859"/>
                </a:lnTo>
                <a:lnTo>
                  <a:pt x="0" y="0"/>
                </a:lnTo>
                <a:close/>
              </a:path>
            </a:pathLst>
          </a:custGeom>
          <a:blipFill>
            <a:blip r:embed="rId4"/>
            <a:stretch>
              <a:fillRect/>
            </a:stretch>
          </a:blipFill>
        </p:spPr>
        <p:txBody>
          <a:bodyPr/>
          <a:lstStyle/>
          <a:p>
            <a:endParaRPr lang="en-US"/>
          </a:p>
        </p:txBody>
      </p:sp>
      <p:sp>
        <p:nvSpPr>
          <p:cNvPr id="8" name="Freeform 8"/>
          <p:cNvSpPr/>
          <p:nvPr/>
        </p:nvSpPr>
        <p:spPr>
          <a:xfrm>
            <a:off x="12110465" y="3581451"/>
            <a:ext cx="689404" cy="689404"/>
          </a:xfrm>
          <a:custGeom>
            <a:avLst/>
            <a:gdLst/>
            <a:ahLst/>
            <a:cxnLst/>
            <a:rect l="l" t="t" r="r" b="b"/>
            <a:pathLst>
              <a:path w="689404" h="689404">
                <a:moveTo>
                  <a:pt x="0" y="0"/>
                </a:moveTo>
                <a:lnTo>
                  <a:pt x="689404" y="0"/>
                </a:lnTo>
                <a:lnTo>
                  <a:pt x="689404" y="689404"/>
                </a:lnTo>
                <a:lnTo>
                  <a:pt x="0" y="689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4248471" y="3581451"/>
            <a:ext cx="689404" cy="689404"/>
          </a:xfrm>
          <a:custGeom>
            <a:avLst/>
            <a:gdLst/>
            <a:ahLst/>
            <a:cxnLst/>
            <a:rect l="l" t="t" r="r" b="b"/>
            <a:pathLst>
              <a:path w="689404" h="689404">
                <a:moveTo>
                  <a:pt x="0" y="0"/>
                </a:moveTo>
                <a:lnTo>
                  <a:pt x="689404" y="0"/>
                </a:lnTo>
                <a:lnTo>
                  <a:pt x="689404" y="689404"/>
                </a:lnTo>
                <a:lnTo>
                  <a:pt x="0" y="689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0081114" y="4674916"/>
            <a:ext cx="646640" cy="592558"/>
          </a:xfrm>
          <a:custGeom>
            <a:avLst/>
            <a:gdLst/>
            <a:ahLst/>
            <a:cxnLst/>
            <a:rect l="l" t="t" r="r" b="b"/>
            <a:pathLst>
              <a:path w="646640" h="592558">
                <a:moveTo>
                  <a:pt x="0" y="0"/>
                </a:moveTo>
                <a:lnTo>
                  <a:pt x="646640" y="0"/>
                </a:lnTo>
                <a:lnTo>
                  <a:pt x="646640" y="592557"/>
                </a:lnTo>
                <a:lnTo>
                  <a:pt x="0" y="592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0081114" y="7793718"/>
            <a:ext cx="646640" cy="592558"/>
          </a:xfrm>
          <a:custGeom>
            <a:avLst/>
            <a:gdLst/>
            <a:ahLst/>
            <a:cxnLst/>
            <a:rect l="l" t="t" r="r" b="b"/>
            <a:pathLst>
              <a:path w="646640" h="592558">
                <a:moveTo>
                  <a:pt x="0" y="0"/>
                </a:moveTo>
                <a:lnTo>
                  <a:pt x="646640" y="0"/>
                </a:lnTo>
                <a:lnTo>
                  <a:pt x="646640" y="592557"/>
                </a:lnTo>
                <a:lnTo>
                  <a:pt x="0" y="592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0081114" y="6743960"/>
            <a:ext cx="646640" cy="592558"/>
          </a:xfrm>
          <a:custGeom>
            <a:avLst/>
            <a:gdLst/>
            <a:ahLst/>
            <a:cxnLst/>
            <a:rect l="l" t="t" r="r" b="b"/>
            <a:pathLst>
              <a:path w="646640" h="592558">
                <a:moveTo>
                  <a:pt x="0" y="0"/>
                </a:moveTo>
                <a:lnTo>
                  <a:pt x="646640" y="0"/>
                </a:lnTo>
                <a:lnTo>
                  <a:pt x="646640" y="592558"/>
                </a:lnTo>
                <a:lnTo>
                  <a:pt x="0" y="5925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081114" y="5694203"/>
            <a:ext cx="646640" cy="592558"/>
          </a:xfrm>
          <a:custGeom>
            <a:avLst/>
            <a:gdLst/>
            <a:ahLst/>
            <a:cxnLst/>
            <a:rect l="l" t="t" r="r" b="b"/>
            <a:pathLst>
              <a:path w="646640" h="592558">
                <a:moveTo>
                  <a:pt x="0" y="0"/>
                </a:moveTo>
                <a:lnTo>
                  <a:pt x="646640" y="0"/>
                </a:lnTo>
                <a:lnTo>
                  <a:pt x="646640" y="592557"/>
                </a:lnTo>
                <a:lnTo>
                  <a:pt x="0" y="592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0081114" y="8719650"/>
            <a:ext cx="646640" cy="592558"/>
          </a:xfrm>
          <a:custGeom>
            <a:avLst/>
            <a:gdLst/>
            <a:ahLst/>
            <a:cxnLst/>
            <a:rect l="l" t="t" r="r" b="b"/>
            <a:pathLst>
              <a:path w="646640" h="592558">
                <a:moveTo>
                  <a:pt x="0" y="0"/>
                </a:moveTo>
                <a:lnTo>
                  <a:pt x="646640" y="0"/>
                </a:lnTo>
                <a:lnTo>
                  <a:pt x="646640" y="592558"/>
                </a:lnTo>
                <a:lnTo>
                  <a:pt x="0" y="5925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2128223" y="4722653"/>
            <a:ext cx="653888" cy="592558"/>
          </a:xfrm>
          <a:custGeom>
            <a:avLst/>
            <a:gdLst/>
            <a:ahLst/>
            <a:cxnLst/>
            <a:rect l="l" t="t" r="r" b="b"/>
            <a:pathLst>
              <a:path w="653888" h="592558">
                <a:moveTo>
                  <a:pt x="0" y="0"/>
                </a:moveTo>
                <a:lnTo>
                  <a:pt x="653888" y="0"/>
                </a:lnTo>
                <a:lnTo>
                  <a:pt x="653888" y="592557"/>
                </a:lnTo>
                <a:lnTo>
                  <a:pt x="0" y="5925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2254557" y="1141533"/>
            <a:ext cx="6889443" cy="71338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similar apps</a:t>
            </a:r>
          </a:p>
        </p:txBody>
      </p:sp>
      <p:sp>
        <p:nvSpPr>
          <p:cNvPr id="17" name="Freeform 17"/>
          <p:cNvSpPr/>
          <p:nvPr/>
        </p:nvSpPr>
        <p:spPr>
          <a:xfrm>
            <a:off x="12145981" y="7793718"/>
            <a:ext cx="653888" cy="592558"/>
          </a:xfrm>
          <a:custGeom>
            <a:avLst/>
            <a:gdLst/>
            <a:ahLst/>
            <a:cxnLst/>
            <a:rect l="l" t="t" r="r" b="b"/>
            <a:pathLst>
              <a:path w="653888" h="592558">
                <a:moveTo>
                  <a:pt x="0" y="0"/>
                </a:moveTo>
                <a:lnTo>
                  <a:pt x="653888" y="0"/>
                </a:lnTo>
                <a:lnTo>
                  <a:pt x="653888" y="592557"/>
                </a:lnTo>
                <a:lnTo>
                  <a:pt x="0" y="5925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12145981" y="8719650"/>
            <a:ext cx="653888" cy="592558"/>
          </a:xfrm>
          <a:custGeom>
            <a:avLst/>
            <a:gdLst/>
            <a:ahLst/>
            <a:cxnLst/>
            <a:rect l="l" t="t" r="r" b="b"/>
            <a:pathLst>
              <a:path w="653888" h="592558">
                <a:moveTo>
                  <a:pt x="0" y="0"/>
                </a:moveTo>
                <a:lnTo>
                  <a:pt x="653888" y="0"/>
                </a:lnTo>
                <a:lnTo>
                  <a:pt x="653888" y="592558"/>
                </a:lnTo>
                <a:lnTo>
                  <a:pt x="0" y="5925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a:off x="12135471" y="5694203"/>
            <a:ext cx="646640" cy="592558"/>
          </a:xfrm>
          <a:custGeom>
            <a:avLst/>
            <a:gdLst/>
            <a:ahLst/>
            <a:cxnLst/>
            <a:rect l="l" t="t" r="r" b="b"/>
            <a:pathLst>
              <a:path w="646640" h="592558">
                <a:moveTo>
                  <a:pt x="0" y="0"/>
                </a:moveTo>
                <a:lnTo>
                  <a:pt x="646640" y="0"/>
                </a:lnTo>
                <a:lnTo>
                  <a:pt x="646640" y="592557"/>
                </a:lnTo>
                <a:lnTo>
                  <a:pt x="0" y="592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14257996" y="8719650"/>
            <a:ext cx="653888" cy="592558"/>
          </a:xfrm>
          <a:custGeom>
            <a:avLst/>
            <a:gdLst/>
            <a:ahLst/>
            <a:cxnLst/>
            <a:rect l="l" t="t" r="r" b="b"/>
            <a:pathLst>
              <a:path w="653888" h="592558">
                <a:moveTo>
                  <a:pt x="0" y="0"/>
                </a:moveTo>
                <a:lnTo>
                  <a:pt x="653887" y="0"/>
                </a:lnTo>
                <a:lnTo>
                  <a:pt x="653887" y="592558"/>
                </a:lnTo>
                <a:lnTo>
                  <a:pt x="0" y="5925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a:off x="14238144" y="7793718"/>
            <a:ext cx="653888" cy="592558"/>
          </a:xfrm>
          <a:custGeom>
            <a:avLst/>
            <a:gdLst/>
            <a:ahLst/>
            <a:cxnLst/>
            <a:rect l="l" t="t" r="r" b="b"/>
            <a:pathLst>
              <a:path w="653888" h="592558">
                <a:moveTo>
                  <a:pt x="0" y="0"/>
                </a:moveTo>
                <a:lnTo>
                  <a:pt x="653888" y="0"/>
                </a:lnTo>
                <a:lnTo>
                  <a:pt x="653888" y="592557"/>
                </a:lnTo>
                <a:lnTo>
                  <a:pt x="0" y="5925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4257996" y="5694203"/>
            <a:ext cx="646640" cy="592558"/>
          </a:xfrm>
          <a:custGeom>
            <a:avLst/>
            <a:gdLst/>
            <a:ahLst/>
            <a:cxnLst/>
            <a:rect l="l" t="t" r="r" b="b"/>
            <a:pathLst>
              <a:path w="646640" h="592558">
                <a:moveTo>
                  <a:pt x="0" y="0"/>
                </a:moveTo>
                <a:lnTo>
                  <a:pt x="646640" y="0"/>
                </a:lnTo>
                <a:lnTo>
                  <a:pt x="646640" y="592557"/>
                </a:lnTo>
                <a:lnTo>
                  <a:pt x="0" y="5925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reeform 23"/>
          <p:cNvSpPr/>
          <p:nvPr/>
        </p:nvSpPr>
        <p:spPr>
          <a:xfrm>
            <a:off x="12145981" y="6743960"/>
            <a:ext cx="653888" cy="592558"/>
          </a:xfrm>
          <a:custGeom>
            <a:avLst/>
            <a:gdLst/>
            <a:ahLst/>
            <a:cxnLst/>
            <a:rect l="l" t="t" r="r" b="b"/>
            <a:pathLst>
              <a:path w="653888" h="592558">
                <a:moveTo>
                  <a:pt x="0" y="0"/>
                </a:moveTo>
                <a:lnTo>
                  <a:pt x="653888" y="0"/>
                </a:lnTo>
                <a:lnTo>
                  <a:pt x="653888" y="592558"/>
                </a:lnTo>
                <a:lnTo>
                  <a:pt x="0" y="5925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24"/>
          <p:cNvSpPr/>
          <p:nvPr/>
        </p:nvSpPr>
        <p:spPr>
          <a:xfrm>
            <a:off x="14238144" y="4722653"/>
            <a:ext cx="653888" cy="592558"/>
          </a:xfrm>
          <a:custGeom>
            <a:avLst/>
            <a:gdLst/>
            <a:ahLst/>
            <a:cxnLst/>
            <a:rect l="l" t="t" r="r" b="b"/>
            <a:pathLst>
              <a:path w="653888" h="592558">
                <a:moveTo>
                  <a:pt x="0" y="0"/>
                </a:moveTo>
                <a:lnTo>
                  <a:pt x="653888" y="0"/>
                </a:lnTo>
                <a:lnTo>
                  <a:pt x="653888" y="592557"/>
                </a:lnTo>
                <a:lnTo>
                  <a:pt x="0" y="5925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14269853" y="6734435"/>
            <a:ext cx="646640" cy="592558"/>
          </a:xfrm>
          <a:custGeom>
            <a:avLst/>
            <a:gdLst/>
            <a:ahLst/>
            <a:cxnLst/>
            <a:rect l="l" t="t" r="r" b="b"/>
            <a:pathLst>
              <a:path w="646640" h="592558">
                <a:moveTo>
                  <a:pt x="0" y="0"/>
                </a:moveTo>
                <a:lnTo>
                  <a:pt x="646640" y="0"/>
                </a:lnTo>
                <a:lnTo>
                  <a:pt x="646640" y="592558"/>
                </a:lnTo>
                <a:lnTo>
                  <a:pt x="0" y="5925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8013"/>
            <a:ext cx="7089405"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Datasets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3056" y="4054579"/>
            <a:ext cx="7854194" cy="4064545"/>
          </a:xfrm>
          <a:custGeom>
            <a:avLst/>
            <a:gdLst/>
            <a:ahLst/>
            <a:cxnLst/>
            <a:rect l="l" t="t" r="r" b="b"/>
            <a:pathLst>
              <a:path w="7854194" h="4064545">
                <a:moveTo>
                  <a:pt x="0" y="0"/>
                </a:moveTo>
                <a:lnTo>
                  <a:pt x="7854194" y="0"/>
                </a:lnTo>
                <a:lnTo>
                  <a:pt x="7854194" y="4064546"/>
                </a:lnTo>
                <a:lnTo>
                  <a:pt x="0" y="4064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4000" y="4045054"/>
            <a:ext cx="8172450" cy="4229243"/>
          </a:xfrm>
          <a:custGeom>
            <a:avLst/>
            <a:gdLst/>
            <a:ahLst/>
            <a:cxnLst/>
            <a:rect l="l" t="t" r="r" b="b"/>
            <a:pathLst>
              <a:path w="8172450" h="4229243">
                <a:moveTo>
                  <a:pt x="0" y="0"/>
                </a:moveTo>
                <a:lnTo>
                  <a:pt x="8172450" y="0"/>
                </a:lnTo>
                <a:lnTo>
                  <a:pt x="8172450" y="4229243"/>
                </a:lnTo>
                <a:lnTo>
                  <a:pt x="0" y="4229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254557" y="1141533"/>
            <a:ext cx="15004743" cy="726035"/>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rPr>
              <a:t>Detection Datasets</a:t>
            </a:r>
          </a:p>
        </p:txBody>
      </p:sp>
      <p:grpSp>
        <p:nvGrpSpPr>
          <p:cNvPr id="6" name="Group 6"/>
          <p:cNvGrpSpPr/>
          <p:nvPr/>
        </p:nvGrpSpPr>
        <p:grpSpPr>
          <a:xfrm>
            <a:off x="1021921" y="1028700"/>
            <a:ext cx="1037426" cy="1037452"/>
            <a:chOff x="0" y="0"/>
            <a:chExt cx="1383234" cy="1383269"/>
          </a:xfrm>
        </p:grpSpPr>
        <p:sp>
          <p:nvSpPr>
            <p:cNvPr id="7" name="Freeform 7"/>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5</a:t>
              </a:r>
            </a:p>
          </p:txBody>
        </p:sp>
      </p:grpSp>
      <p:sp>
        <p:nvSpPr>
          <p:cNvPr id="9" name="TextBox 9"/>
          <p:cNvSpPr txBox="1"/>
          <p:nvPr/>
        </p:nvSpPr>
        <p:spPr>
          <a:xfrm>
            <a:off x="1021921" y="4505572"/>
            <a:ext cx="6908908" cy="3114934"/>
          </a:xfrm>
          <a:prstGeom prst="rect">
            <a:avLst/>
          </a:prstGeom>
        </p:spPr>
        <p:txBody>
          <a:bodyPr lIns="0" tIns="0" rIns="0" bIns="0" rtlCol="0" anchor="t">
            <a:spAutoFit/>
          </a:bodyPr>
          <a:lstStyle/>
          <a:p>
            <a:pPr algn="l">
              <a:lnSpc>
                <a:spcPts val="3116"/>
              </a:lnSpc>
            </a:pPr>
            <a:endParaRPr/>
          </a:p>
          <a:p>
            <a:pPr marL="480572" lvl="1" indent="-240286" algn="l">
              <a:lnSpc>
                <a:spcPts val="3116"/>
              </a:lnSpc>
              <a:buFont typeface="Arial"/>
              <a:buChar char="•"/>
            </a:pPr>
            <a:r>
              <a:rPr lang="en-US" sz="2225">
                <a:solidFill>
                  <a:srgbClr val="FFFFFF"/>
                </a:solidFill>
                <a:latin typeface="Tomorrow"/>
              </a:rPr>
              <a:t>Total recordings: Over 40 hours</a:t>
            </a:r>
          </a:p>
          <a:p>
            <a:pPr marL="480572" lvl="1" indent="-240286" algn="l">
              <a:lnSpc>
                <a:spcPts val="3116"/>
              </a:lnSpc>
              <a:buFont typeface="Arial"/>
              <a:buChar char="•"/>
            </a:pPr>
            <a:r>
              <a:rPr lang="en-US" sz="2225">
                <a:solidFill>
                  <a:srgbClr val="FFFFFF"/>
                </a:solidFill>
                <a:latin typeface="Tomorrow"/>
              </a:rPr>
              <a:t>Speakers: 107 (46 males, 61 females)</a:t>
            </a:r>
          </a:p>
          <a:p>
            <a:pPr marL="480572" lvl="1" indent="-240286" algn="l">
              <a:lnSpc>
                <a:spcPts val="3116"/>
              </a:lnSpc>
              <a:buFont typeface="Arial"/>
              <a:buChar char="•"/>
            </a:pPr>
            <a:r>
              <a:rPr lang="en-US" sz="2225">
                <a:solidFill>
                  <a:srgbClr val="FFFFFF"/>
                </a:solidFill>
                <a:latin typeface="Tomorrow"/>
              </a:rPr>
              <a:t>Dataset partition:</a:t>
            </a:r>
          </a:p>
          <a:p>
            <a:pPr marL="961145" lvl="2" indent="-320382" algn="l">
              <a:lnSpc>
                <a:spcPts val="3116"/>
              </a:lnSpc>
              <a:buFont typeface="Arial"/>
              <a:buChar char="⚬"/>
            </a:pPr>
            <a:r>
              <a:rPr lang="en-US" sz="2225">
                <a:solidFill>
                  <a:srgbClr val="FFFFFF"/>
                </a:solidFill>
                <a:latin typeface="Tomorrow"/>
              </a:rPr>
              <a:t>Training: 20 speakers (8 males, 12 females)</a:t>
            </a:r>
          </a:p>
          <a:p>
            <a:pPr marL="961145" lvl="2" indent="-320382" algn="l">
              <a:lnSpc>
                <a:spcPts val="3116"/>
              </a:lnSpc>
              <a:buFont typeface="Arial"/>
              <a:buChar char="⚬"/>
            </a:pPr>
            <a:r>
              <a:rPr lang="en-US" sz="2225">
                <a:solidFill>
                  <a:srgbClr val="FFFFFF"/>
                </a:solidFill>
                <a:latin typeface="Tomorrow"/>
              </a:rPr>
              <a:t>Development: 10 speakers (4 males, 6 females)</a:t>
            </a:r>
          </a:p>
          <a:p>
            <a:pPr algn="l">
              <a:lnSpc>
                <a:spcPts val="3116"/>
              </a:lnSpc>
              <a:spcBef>
                <a:spcPct val="0"/>
              </a:spcBef>
            </a:pPr>
            <a:endParaRPr lang="en-US" sz="2225">
              <a:solidFill>
                <a:srgbClr val="FFFFFF"/>
              </a:solidFill>
              <a:latin typeface="Tomorrow"/>
            </a:endParaRPr>
          </a:p>
        </p:txBody>
      </p:sp>
      <p:sp>
        <p:nvSpPr>
          <p:cNvPr id="10" name="TextBox 10"/>
          <p:cNvSpPr txBox="1"/>
          <p:nvPr/>
        </p:nvSpPr>
        <p:spPr>
          <a:xfrm>
            <a:off x="9756929" y="4952780"/>
            <a:ext cx="7188861" cy="2220518"/>
          </a:xfrm>
          <a:prstGeom prst="rect">
            <a:avLst/>
          </a:prstGeom>
        </p:spPr>
        <p:txBody>
          <a:bodyPr lIns="0" tIns="0" rIns="0" bIns="0" rtlCol="0" anchor="t">
            <a:spAutoFit/>
          </a:bodyPr>
          <a:lstStyle/>
          <a:p>
            <a:pPr marL="552846" lvl="1" indent="-276423" algn="l">
              <a:lnSpc>
                <a:spcPts val="3584"/>
              </a:lnSpc>
              <a:buFont typeface="Arial"/>
              <a:buChar char="•"/>
            </a:pPr>
            <a:r>
              <a:rPr lang="en-US" sz="2560">
                <a:solidFill>
                  <a:srgbClr val="FFFFFF"/>
                </a:solidFill>
                <a:latin typeface="Tomorrow"/>
              </a:rPr>
              <a:t> Dataset for audio deepfake detection</a:t>
            </a:r>
          </a:p>
          <a:p>
            <a:pPr marL="552846" lvl="1" indent="-276423" algn="l">
              <a:lnSpc>
                <a:spcPts val="3584"/>
              </a:lnSpc>
              <a:buFont typeface="Arial"/>
              <a:buChar char="•"/>
            </a:pPr>
            <a:r>
              <a:rPr lang="en-US" sz="2560">
                <a:solidFill>
                  <a:srgbClr val="FFFFFF"/>
                </a:solidFill>
                <a:latin typeface="Tomorrow"/>
              </a:rPr>
              <a:t> Size: Over 100K generated audio clips</a:t>
            </a:r>
          </a:p>
          <a:p>
            <a:pPr marL="552846" lvl="1" indent="-276423" algn="l">
              <a:lnSpc>
                <a:spcPts val="3584"/>
              </a:lnSpc>
              <a:buFont typeface="Arial"/>
              <a:buChar char="•"/>
            </a:pPr>
            <a:r>
              <a:rPr lang="en-US" sz="2560">
                <a:solidFill>
                  <a:srgbClr val="FFFFFF"/>
                </a:solidFill>
                <a:latin typeface="Tomorrow"/>
              </a:rPr>
              <a:t>Applications:</a:t>
            </a:r>
          </a:p>
          <a:p>
            <a:pPr marL="552846" lvl="1" indent="-276423" algn="l">
              <a:lnSpc>
                <a:spcPts val="3584"/>
              </a:lnSpc>
              <a:buFont typeface="Arial"/>
              <a:buChar char="•"/>
            </a:pPr>
            <a:r>
              <a:rPr lang="en-US" sz="2560">
                <a:solidFill>
                  <a:srgbClr val="FFFFFF"/>
                </a:solidFill>
                <a:latin typeface="Tomorrow"/>
              </a:rPr>
              <a:t>   Speech recognition</a:t>
            </a:r>
          </a:p>
          <a:p>
            <a:pPr marL="552846" lvl="1" indent="-276423" algn="l">
              <a:lnSpc>
                <a:spcPts val="3584"/>
              </a:lnSpc>
              <a:buFont typeface="Arial"/>
              <a:buChar char="•"/>
            </a:pPr>
            <a:r>
              <a:rPr lang="en-US" sz="2560">
                <a:solidFill>
                  <a:srgbClr val="FFFFFF"/>
                </a:solidFill>
                <a:latin typeface="Tomorrow"/>
              </a:rPr>
              <a:t>   Music composition</a:t>
            </a:r>
          </a:p>
        </p:txBody>
      </p:sp>
      <p:sp>
        <p:nvSpPr>
          <p:cNvPr id="11" name="TextBox 11"/>
          <p:cNvSpPr txBox="1"/>
          <p:nvPr/>
        </p:nvSpPr>
        <p:spPr>
          <a:xfrm>
            <a:off x="2327275" y="2651249"/>
            <a:ext cx="4445756" cy="555605"/>
          </a:xfrm>
          <a:prstGeom prst="rect">
            <a:avLst/>
          </a:prstGeom>
        </p:spPr>
        <p:txBody>
          <a:bodyPr lIns="0" tIns="0" rIns="0" bIns="0" rtlCol="0" anchor="t">
            <a:spAutoFit/>
          </a:bodyPr>
          <a:lstStyle/>
          <a:p>
            <a:pPr marL="0" lvl="0" indent="0" algn="l">
              <a:lnSpc>
                <a:spcPts val="4551"/>
              </a:lnSpc>
              <a:spcBef>
                <a:spcPct val="0"/>
              </a:spcBef>
            </a:pPr>
            <a:r>
              <a:rPr lang="en-US" sz="3250">
                <a:solidFill>
                  <a:srgbClr val="01FFFF"/>
                </a:solidFill>
                <a:latin typeface="HK Modular"/>
              </a:rPr>
              <a:t>Asvsppof2019</a:t>
            </a:r>
          </a:p>
        </p:txBody>
      </p:sp>
      <p:sp>
        <p:nvSpPr>
          <p:cNvPr id="12" name="TextBox 12"/>
          <p:cNvSpPr txBox="1"/>
          <p:nvPr/>
        </p:nvSpPr>
        <p:spPr>
          <a:xfrm>
            <a:off x="11601070" y="2640697"/>
            <a:ext cx="6686930" cy="564554"/>
          </a:xfrm>
          <a:prstGeom prst="rect">
            <a:avLst/>
          </a:prstGeom>
        </p:spPr>
        <p:txBody>
          <a:bodyPr lIns="0" tIns="0" rIns="0" bIns="0" rtlCol="0" anchor="t">
            <a:spAutoFit/>
          </a:bodyPr>
          <a:lstStyle/>
          <a:p>
            <a:pPr marL="0" lvl="0" indent="0" algn="l">
              <a:lnSpc>
                <a:spcPts val="4580"/>
              </a:lnSpc>
              <a:spcBef>
                <a:spcPct val="0"/>
              </a:spcBef>
            </a:pPr>
            <a:r>
              <a:rPr lang="en-US" sz="3271">
                <a:solidFill>
                  <a:srgbClr val="01FFFF"/>
                </a:solidFill>
                <a:latin typeface="HK Modular"/>
              </a:rPr>
              <a:t>Wavefake</a:t>
            </a:r>
          </a:p>
        </p:txBody>
      </p:sp>
      <p:sp>
        <p:nvSpPr>
          <p:cNvPr id="13" name="Freeform 13"/>
          <p:cNvSpPr/>
          <p:nvPr/>
        </p:nvSpPr>
        <p:spPr>
          <a:xfrm>
            <a:off x="8158659" y="8432762"/>
            <a:ext cx="1294031" cy="1651076"/>
          </a:xfrm>
          <a:custGeom>
            <a:avLst/>
            <a:gdLst/>
            <a:ahLst/>
            <a:cxnLst/>
            <a:rect l="l" t="t" r="r" b="b"/>
            <a:pathLst>
              <a:path w="1294031" h="1651076">
                <a:moveTo>
                  <a:pt x="0" y="0"/>
                </a:moveTo>
                <a:lnTo>
                  <a:pt x="1294030" y="0"/>
                </a:lnTo>
                <a:lnTo>
                  <a:pt x="1294030" y="1651076"/>
                </a:lnTo>
                <a:lnTo>
                  <a:pt x="0" y="1651076"/>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3056" y="4054579"/>
            <a:ext cx="7854194" cy="4064545"/>
          </a:xfrm>
          <a:custGeom>
            <a:avLst/>
            <a:gdLst/>
            <a:ahLst/>
            <a:cxnLst/>
            <a:rect l="l" t="t" r="r" b="b"/>
            <a:pathLst>
              <a:path w="7854194" h="4064545">
                <a:moveTo>
                  <a:pt x="0" y="0"/>
                </a:moveTo>
                <a:lnTo>
                  <a:pt x="7854194" y="0"/>
                </a:lnTo>
                <a:lnTo>
                  <a:pt x="7854194" y="4064546"/>
                </a:lnTo>
                <a:lnTo>
                  <a:pt x="0" y="4064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4000" y="4045054"/>
            <a:ext cx="8172450" cy="4229243"/>
          </a:xfrm>
          <a:custGeom>
            <a:avLst/>
            <a:gdLst/>
            <a:ahLst/>
            <a:cxnLst/>
            <a:rect l="l" t="t" r="r" b="b"/>
            <a:pathLst>
              <a:path w="8172450" h="4229243">
                <a:moveTo>
                  <a:pt x="0" y="0"/>
                </a:moveTo>
                <a:lnTo>
                  <a:pt x="8172450" y="0"/>
                </a:lnTo>
                <a:lnTo>
                  <a:pt x="8172450" y="4229243"/>
                </a:lnTo>
                <a:lnTo>
                  <a:pt x="0" y="4229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254557" y="1141533"/>
            <a:ext cx="15004743" cy="726035"/>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rPr>
              <a:t>Generation Datasets</a:t>
            </a:r>
          </a:p>
        </p:txBody>
      </p:sp>
      <p:grpSp>
        <p:nvGrpSpPr>
          <p:cNvPr id="6" name="Group 6"/>
          <p:cNvGrpSpPr/>
          <p:nvPr/>
        </p:nvGrpSpPr>
        <p:grpSpPr>
          <a:xfrm>
            <a:off x="1021921" y="1028700"/>
            <a:ext cx="1037426" cy="1037452"/>
            <a:chOff x="0" y="0"/>
            <a:chExt cx="1383234" cy="1383269"/>
          </a:xfrm>
        </p:grpSpPr>
        <p:sp>
          <p:nvSpPr>
            <p:cNvPr id="7" name="Freeform 7"/>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5</a:t>
              </a:r>
            </a:p>
          </p:txBody>
        </p:sp>
      </p:grpSp>
      <p:sp>
        <p:nvSpPr>
          <p:cNvPr id="9" name="TextBox 9"/>
          <p:cNvSpPr txBox="1"/>
          <p:nvPr/>
        </p:nvSpPr>
        <p:spPr>
          <a:xfrm>
            <a:off x="1095699" y="4700412"/>
            <a:ext cx="6908908" cy="2445865"/>
          </a:xfrm>
          <a:prstGeom prst="rect">
            <a:avLst/>
          </a:prstGeom>
        </p:spPr>
        <p:txBody>
          <a:bodyPr lIns="0" tIns="0" rIns="0" bIns="0" rtlCol="0" anchor="t">
            <a:spAutoFit/>
          </a:bodyPr>
          <a:lstStyle/>
          <a:p>
            <a:pPr marL="502162" lvl="1" indent="-251081" algn="l">
              <a:lnSpc>
                <a:spcPts val="3256"/>
              </a:lnSpc>
              <a:buFont typeface="Arial"/>
              <a:buChar char="•"/>
            </a:pPr>
            <a:r>
              <a:rPr lang="en-US" sz="2325">
                <a:solidFill>
                  <a:srgbClr val="FFFFFF"/>
                </a:solidFill>
                <a:latin typeface="Tomorrow"/>
              </a:rPr>
              <a:t> Size: Over 40,000 utterances</a:t>
            </a:r>
          </a:p>
          <a:p>
            <a:pPr marL="502162" lvl="1" indent="-251081" algn="l">
              <a:lnSpc>
                <a:spcPts val="3256"/>
              </a:lnSpc>
              <a:buFont typeface="Arial"/>
              <a:buChar char="•"/>
            </a:pPr>
            <a:r>
              <a:rPr lang="en-US" sz="2325">
                <a:solidFill>
                  <a:srgbClr val="FFFFFF"/>
                </a:solidFill>
                <a:latin typeface="Tomorrow"/>
              </a:rPr>
              <a:t> Speakers: 109</a:t>
            </a:r>
          </a:p>
          <a:p>
            <a:pPr marL="502162" lvl="1" indent="-251081" algn="l">
              <a:lnSpc>
                <a:spcPts val="3256"/>
              </a:lnSpc>
              <a:buFont typeface="Arial"/>
              <a:buChar char="•"/>
            </a:pPr>
            <a:r>
              <a:rPr lang="en-US" sz="2325">
                <a:solidFill>
                  <a:srgbClr val="FFFFFF"/>
                </a:solidFill>
                <a:latin typeface="Tomorrow"/>
              </a:rPr>
              <a:t> Quality:</a:t>
            </a:r>
          </a:p>
          <a:p>
            <a:pPr marL="502162" lvl="1" indent="-251081" algn="l">
              <a:lnSpc>
                <a:spcPts val="3256"/>
              </a:lnSpc>
              <a:buFont typeface="Arial"/>
              <a:buChar char="•"/>
            </a:pPr>
            <a:r>
              <a:rPr lang="en-US" sz="2325">
                <a:solidFill>
                  <a:srgbClr val="FFFFFF"/>
                </a:solidFill>
                <a:latin typeface="Tomorrow"/>
              </a:rPr>
              <a:t>   High-quality audio</a:t>
            </a:r>
          </a:p>
          <a:p>
            <a:pPr marL="502162" lvl="1" indent="-251081" algn="l">
              <a:lnSpc>
                <a:spcPts val="3256"/>
              </a:lnSpc>
              <a:buFont typeface="Arial"/>
              <a:buChar char="•"/>
            </a:pPr>
            <a:r>
              <a:rPr lang="en-US" sz="2325">
                <a:solidFill>
                  <a:srgbClr val="FFFFFF"/>
                </a:solidFill>
                <a:latin typeface="Tomorrow"/>
              </a:rPr>
              <a:t>  Minimal background noise</a:t>
            </a:r>
          </a:p>
          <a:p>
            <a:pPr marL="502162" lvl="1" indent="-251081" algn="l">
              <a:lnSpc>
                <a:spcPts val="3256"/>
              </a:lnSpc>
              <a:buFont typeface="Arial"/>
              <a:buChar char="•"/>
            </a:pPr>
            <a:r>
              <a:rPr lang="en-US" sz="2325">
                <a:solidFill>
                  <a:srgbClr val="FFFFFF"/>
                </a:solidFill>
                <a:latin typeface="Tomorrow"/>
              </a:rPr>
              <a:t>   Consistent recording conditions</a:t>
            </a:r>
          </a:p>
        </p:txBody>
      </p:sp>
      <p:sp>
        <p:nvSpPr>
          <p:cNvPr id="10" name="TextBox 10"/>
          <p:cNvSpPr txBox="1"/>
          <p:nvPr/>
        </p:nvSpPr>
        <p:spPr>
          <a:xfrm>
            <a:off x="9756929" y="4681362"/>
            <a:ext cx="7188861" cy="2518029"/>
          </a:xfrm>
          <a:prstGeom prst="rect">
            <a:avLst/>
          </a:prstGeom>
        </p:spPr>
        <p:txBody>
          <a:bodyPr lIns="0" tIns="0" rIns="0" bIns="0" rtlCol="0" anchor="t">
            <a:spAutoFit/>
          </a:bodyPr>
          <a:lstStyle/>
          <a:p>
            <a:pPr marL="617614" lvl="1" indent="-308807" algn="l">
              <a:lnSpc>
                <a:spcPts val="4004"/>
              </a:lnSpc>
              <a:buFont typeface="Arial"/>
              <a:buChar char="•"/>
            </a:pPr>
            <a:r>
              <a:rPr lang="en-US" sz="2860">
                <a:solidFill>
                  <a:srgbClr val="FFFFFF"/>
                </a:solidFill>
                <a:latin typeface="Tomorrow"/>
              </a:rPr>
              <a:t>Size: Approximately 1000 hours</a:t>
            </a:r>
          </a:p>
          <a:p>
            <a:pPr marL="617614" lvl="1" indent="-308807" algn="l">
              <a:lnSpc>
                <a:spcPts val="4004"/>
              </a:lnSpc>
              <a:buFont typeface="Arial"/>
              <a:buChar char="•"/>
            </a:pPr>
            <a:r>
              <a:rPr lang="en-US" sz="2860">
                <a:solidFill>
                  <a:srgbClr val="FFFFFF"/>
                </a:solidFill>
                <a:latin typeface="Tomorrow"/>
              </a:rPr>
              <a:t>Sampling rate: 16kHz</a:t>
            </a:r>
          </a:p>
          <a:p>
            <a:pPr marL="617614" lvl="1" indent="-308807" algn="l">
              <a:lnSpc>
                <a:spcPts val="4004"/>
              </a:lnSpc>
              <a:buFont typeface="Arial"/>
              <a:buChar char="•"/>
            </a:pPr>
            <a:r>
              <a:rPr lang="en-US" sz="2860">
                <a:solidFill>
                  <a:srgbClr val="FFFFFF"/>
                </a:solidFill>
                <a:latin typeface="Tomorrow"/>
              </a:rPr>
              <a:t> Features:</a:t>
            </a:r>
          </a:p>
          <a:p>
            <a:pPr marL="617614" lvl="1" indent="-308807" algn="l">
              <a:lnSpc>
                <a:spcPts val="4004"/>
              </a:lnSpc>
              <a:buFont typeface="Arial"/>
              <a:buChar char="•"/>
            </a:pPr>
            <a:r>
              <a:rPr lang="en-US" sz="2860">
                <a:solidFill>
                  <a:srgbClr val="FFFFFF"/>
                </a:solidFill>
                <a:latin typeface="Tomorrow"/>
              </a:rPr>
              <a:t>   Carefully segmented</a:t>
            </a:r>
          </a:p>
          <a:p>
            <a:pPr marL="617614" lvl="1" indent="-308807" algn="l">
              <a:lnSpc>
                <a:spcPts val="4004"/>
              </a:lnSpc>
              <a:buFont typeface="Arial"/>
              <a:buChar char="•"/>
            </a:pPr>
            <a:r>
              <a:rPr lang="en-US" sz="2860">
                <a:solidFill>
                  <a:srgbClr val="FFFFFF"/>
                </a:solidFill>
                <a:latin typeface="Tomorrow"/>
              </a:rPr>
              <a:t>   Aligned for accuracy</a:t>
            </a:r>
          </a:p>
        </p:txBody>
      </p:sp>
      <p:sp>
        <p:nvSpPr>
          <p:cNvPr id="11" name="TextBox 11"/>
          <p:cNvSpPr txBox="1"/>
          <p:nvPr/>
        </p:nvSpPr>
        <p:spPr>
          <a:xfrm>
            <a:off x="3692201" y="2640408"/>
            <a:ext cx="1687786" cy="631149"/>
          </a:xfrm>
          <a:prstGeom prst="rect">
            <a:avLst/>
          </a:prstGeom>
        </p:spPr>
        <p:txBody>
          <a:bodyPr lIns="0" tIns="0" rIns="0" bIns="0" rtlCol="0" anchor="t">
            <a:spAutoFit/>
          </a:bodyPr>
          <a:lstStyle/>
          <a:p>
            <a:pPr marL="0" lvl="0" indent="0" algn="l">
              <a:lnSpc>
                <a:spcPts val="5111"/>
              </a:lnSpc>
              <a:spcBef>
                <a:spcPct val="0"/>
              </a:spcBef>
            </a:pPr>
            <a:r>
              <a:rPr lang="en-US" sz="3650">
                <a:solidFill>
                  <a:srgbClr val="01FFFF"/>
                </a:solidFill>
                <a:latin typeface="HK Modular"/>
              </a:rPr>
              <a:t>VCTK</a:t>
            </a:r>
          </a:p>
        </p:txBody>
      </p:sp>
      <p:sp>
        <p:nvSpPr>
          <p:cNvPr id="12" name="TextBox 12"/>
          <p:cNvSpPr txBox="1"/>
          <p:nvPr/>
        </p:nvSpPr>
        <p:spPr>
          <a:xfrm>
            <a:off x="11159669" y="2707003"/>
            <a:ext cx="4141112" cy="564554"/>
          </a:xfrm>
          <a:prstGeom prst="rect">
            <a:avLst/>
          </a:prstGeom>
        </p:spPr>
        <p:txBody>
          <a:bodyPr lIns="0" tIns="0" rIns="0" bIns="0" rtlCol="0" anchor="t">
            <a:spAutoFit/>
          </a:bodyPr>
          <a:lstStyle/>
          <a:p>
            <a:pPr marL="0" lvl="0" indent="0" algn="l">
              <a:lnSpc>
                <a:spcPts val="4580"/>
              </a:lnSpc>
              <a:spcBef>
                <a:spcPct val="0"/>
              </a:spcBef>
            </a:pPr>
            <a:r>
              <a:rPr lang="en-US" sz="3271">
                <a:solidFill>
                  <a:srgbClr val="01FFFF"/>
                </a:solidFill>
                <a:latin typeface="HK Modular"/>
              </a:rPr>
              <a:t>LibriSpeech</a:t>
            </a:r>
          </a:p>
        </p:txBody>
      </p:sp>
      <p:sp>
        <p:nvSpPr>
          <p:cNvPr id="13" name="Freeform 13"/>
          <p:cNvSpPr/>
          <p:nvPr/>
        </p:nvSpPr>
        <p:spPr>
          <a:xfrm>
            <a:off x="8158659" y="8432762"/>
            <a:ext cx="1294031" cy="1651076"/>
          </a:xfrm>
          <a:custGeom>
            <a:avLst/>
            <a:gdLst/>
            <a:ahLst/>
            <a:cxnLst/>
            <a:rect l="l" t="t" r="r" b="b"/>
            <a:pathLst>
              <a:path w="1294031" h="1651076">
                <a:moveTo>
                  <a:pt x="0" y="0"/>
                </a:moveTo>
                <a:lnTo>
                  <a:pt x="1294030" y="0"/>
                </a:lnTo>
                <a:lnTo>
                  <a:pt x="1294030" y="1651076"/>
                </a:lnTo>
                <a:lnTo>
                  <a:pt x="0" y="1651076"/>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61790" y="-446229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23056" y="4054579"/>
            <a:ext cx="7854194" cy="4064545"/>
          </a:xfrm>
          <a:custGeom>
            <a:avLst/>
            <a:gdLst/>
            <a:ahLst/>
            <a:cxnLst/>
            <a:rect l="l" t="t" r="r" b="b"/>
            <a:pathLst>
              <a:path w="7854194" h="4064545">
                <a:moveTo>
                  <a:pt x="0" y="0"/>
                </a:moveTo>
                <a:lnTo>
                  <a:pt x="7854194" y="0"/>
                </a:lnTo>
                <a:lnTo>
                  <a:pt x="7854194" y="4064546"/>
                </a:lnTo>
                <a:lnTo>
                  <a:pt x="0" y="4064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4000" y="4045054"/>
            <a:ext cx="8172450" cy="4229243"/>
          </a:xfrm>
          <a:custGeom>
            <a:avLst/>
            <a:gdLst/>
            <a:ahLst/>
            <a:cxnLst/>
            <a:rect l="l" t="t" r="r" b="b"/>
            <a:pathLst>
              <a:path w="8172450" h="4229243">
                <a:moveTo>
                  <a:pt x="0" y="0"/>
                </a:moveTo>
                <a:lnTo>
                  <a:pt x="8172450" y="0"/>
                </a:lnTo>
                <a:lnTo>
                  <a:pt x="8172450" y="4229243"/>
                </a:lnTo>
                <a:lnTo>
                  <a:pt x="0" y="4229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254557" y="1141533"/>
            <a:ext cx="15004743" cy="726035"/>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rPr>
              <a:t>Filtration Datasets</a:t>
            </a:r>
          </a:p>
        </p:txBody>
      </p:sp>
      <p:grpSp>
        <p:nvGrpSpPr>
          <p:cNvPr id="6" name="Group 6"/>
          <p:cNvGrpSpPr/>
          <p:nvPr/>
        </p:nvGrpSpPr>
        <p:grpSpPr>
          <a:xfrm>
            <a:off x="1021921" y="1028700"/>
            <a:ext cx="1037426" cy="1037452"/>
            <a:chOff x="0" y="0"/>
            <a:chExt cx="1383234" cy="1383269"/>
          </a:xfrm>
        </p:grpSpPr>
        <p:sp>
          <p:nvSpPr>
            <p:cNvPr id="7" name="Freeform 7"/>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6"/>
              <a:stretch>
                <a:fillRect l="-1" r="-1"/>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5</a:t>
              </a:r>
            </a:p>
          </p:txBody>
        </p:sp>
      </p:grpSp>
      <p:sp>
        <p:nvSpPr>
          <p:cNvPr id="9" name="TextBox 9"/>
          <p:cNvSpPr txBox="1"/>
          <p:nvPr/>
        </p:nvSpPr>
        <p:spPr>
          <a:xfrm>
            <a:off x="991922" y="4267090"/>
            <a:ext cx="7116461" cy="2610263"/>
          </a:xfrm>
          <a:prstGeom prst="rect">
            <a:avLst/>
          </a:prstGeom>
        </p:spPr>
        <p:txBody>
          <a:bodyPr lIns="0" tIns="0" rIns="0" bIns="0" rtlCol="0" anchor="t">
            <a:spAutoFit/>
          </a:bodyPr>
          <a:lstStyle/>
          <a:p>
            <a:pPr algn="l">
              <a:lnSpc>
                <a:spcPts val="4177"/>
              </a:lnSpc>
            </a:pPr>
            <a:endParaRPr/>
          </a:p>
          <a:p>
            <a:pPr marL="644189" lvl="1" indent="-322095" algn="l">
              <a:lnSpc>
                <a:spcPts val="4177"/>
              </a:lnSpc>
              <a:buFont typeface="Arial"/>
              <a:buChar char="•"/>
            </a:pPr>
            <a:r>
              <a:rPr lang="en-US" sz="2983">
                <a:solidFill>
                  <a:srgbClr val="FFFFFF"/>
                </a:solidFill>
                <a:latin typeface="Tomorrow"/>
              </a:rPr>
              <a:t>Number of different types of noise clips: 27</a:t>
            </a:r>
          </a:p>
          <a:p>
            <a:pPr marL="644189" lvl="1" indent="-322095" algn="l">
              <a:lnSpc>
                <a:spcPts val="4177"/>
              </a:lnSpc>
              <a:buFont typeface="Arial"/>
              <a:buChar char="•"/>
            </a:pPr>
            <a:r>
              <a:rPr lang="en-US" sz="2983">
                <a:solidFill>
                  <a:srgbClr val="FFFFFF"/>
                </a:solidFill>
                <a:latin typeface="Tomorrow"/>
              </a:rPr>
              <a:t>Training set size: 4620 files</a:t>
            </a:r>
          </a:p>
          <a:p>
            <a:pPr marL="644189" lvl="1" indent="-322095" algn="l">
              <a:lnSpc>
                <a:spcPts val="4177"/>
              </a:lnSpc>
              <a:buFont typeface="Arial"/>
              <a:buChar char="•"/>
            </a:pPr>
            <a:r>
              <a:rPr lang="en-US" sz="2983">
                <a:solidFill>
                  <a:srgbClr val="FFFFFF"/>
                </a:solidFill>
                <a:latin typeface="Tomorrow"/>
              </a:rPr>
              <a:t>Testing set size: 200 files</a:t>
            </a:r>
          </a:p>
        </p:txBody>
      </p:sp>
      <p:sp>
        <p:nvSpPr>
          <p:cNvPr id="10" name="TextBox 10"/>
          <p:cNvSpPr txBox="1"/>
          <p:nvPr/>
        </p:nvSpPr>
        <p:spPr>
          <a:xfrm>
            <a:off x="9635795" y="4568492"/>
            <a:ext cx="7188861" cy="3256181"/>
          </a:xfrm>
          <a:prstGeom prst="rect">
            <a:avLst/>
          </a:prstGeom>
        </p:spPr>
        <p:txBody>
          <a:bodyPr lIns="0" tIns="0" rIns="0" bIns="0" rtlCol="0" anchor="t">
            <a:spAutoFit/>
          </a:bodyPr>
          <a:lstStyle/>
          <a:p>
            <a:pPr marL="574435" lvl="1" indent="-287218" algn="ctr">
              <a:lnSpc>
                <a:spcPts val="3724"/>
              </a:lnSpc>
              <a:buFont typeface="Arial"/>
              <a:buChar char="•"/>
            </a:pPr>
            <a:r>
              <a:rPr lang="en-US" sz="2660">
                <a:solidFill>
                  <a:srgbClr val="FFFFFF"/>
                </a:solidFill>
                <a:latin typeface="Tomorrow"/>
              </a:rPr>
              <a:t>clean and noise for the same audio </a:t>
            </a:r>
          </a:p>
          <a:p>
            <a:pPr marL="574435" lvl="1" indent="-287218" algn="ctr">
              <a:lnSpc>
                <a:spcPts val="3724"/>
              </a:lnSpc>
              <a:buFont typeface="Arial"/>
              <a:buChar char="•"/>
            </a:pPr>
            <a:r>
              <a:rPr lang="en-US" sz="2660">
                <a:solidFill>
                  <a:srgbClr val="FFFFFF"/>
                </a:solidFill>
                <a:latin typeface="Tomorrow"/>
              </a:rPr>
              <a:t>split into train and test </a:t>
            </a:r>
          </a:p>
          <a:p>
            <a:pPr marL="574435" lvl="1" indent="-287218" algn="ctr">
              <a:lnSpc>
                <a:spcPts val="3724"/>
              </a:lnSpc>
              <a:buFont typeface="Arial"/>
              <a:buChar char="•"/>
            </a:pPr>
            <a:r>
              <a:rPr lang="en-US" sz="2660">
                <a:solidFill>
                  <a:srgbClr val="FFFFFF"/>
                </a:solidFill>
                <a:latin typeface="Tomorrow"/>
              </a:rPr>
              <a:t> Noise_Train_Input: 11600 files</a:t>
            </a:r>
          </a:p>
          <a:p>
            <a:pPr marL="574435" lvl="1" indent="-287218" algn="ctr">
              <a:lnSpc>
                <a:spcPts val="3724"/>
              </a:lnSpc>
              <a:buFont typeface="Arial"/>
              <a:buChar char="•"/>
            </a:pPr>
            <a:r>
              <a:rPr lang="en-US" sz="2660">
                <a:solidFill>
                  <a:srgbClr val="FFFFFF"/>
                </a:solidFill>
                <a:latin typeface="Tomorrow"/>
              </a:rPr>
              <a:t> clean_trainset_wav:11600 files</a:t>
            </a:r>
          </a:p>
          <a:p>
            <a:pPr marL="574435" lvl="1" indent="-287218" algn="ctr">
              <a:lnSpc>
                <a:spcPts val="3724"/>
              </a:lnSpc>
              <a:buFont typeface="Arial"/>
              <a:buChar char="•"/>
            </a:pPr>
            <a:r>
              <a:rPr lang="en-US" sz="2660">
                <a:solidFill>
                  <a:srgbClr val="FFFFFF"/>
                </a:solidFill>
                <a:latin typeface="Tomorrow"/>
              </a:rPr>
              <a:t> Noise_Test_Input:824 files</a:t>
            </a:r>
          </a:p>
          <a:p>
            <a:pPr marL="574435" lvl="1" indent="-287218" algn="ctr">
              <a:lnSpc>
                <a:spcPts val="3724"/>
              </a:lnSpc>
              <a:buFont typeface="Arial"/>
              <a:buChar char="•"/>
            </a:pPr>
            <a:r>
              <a:rPr lang="en-US" sz="2660">
                <a:solidFill>
                  <a:srgbClr val="FFFFFF"/>
                </a:solidFill>
                <a:latin typeface="Tomorrow"/>
              </a:rPr>
              <a:t> clean_testest_wav:824 files</a:t>
            </a:r>
          </a:p>
          <a:p>
            <a:pPr algn="ctr">
              <a:lnSpc>
                <a:spcPts val="3724"/>
              </a:lnSpc>
              <a:spcBef>
                <a:spcPct val="0"/>
              </a:spcBef>
            </a:pPr>
            <a:endParaRPr lang="en-US" sz="2660">
              <a:solidFill>
                <a:srgbClr val="FFFFFF"/>
              </a:solidFill>
              <a:latin typeface="Tomorrow"/>
            </a:endParaRPr>
          </a:p>
        </p:txBody>
      </p:sp>
      <p:sp>
        <p:nvSpPr>
          <p:cNvPr id="11" name="TextBox 11"/>
          <p:cNvSpPr txBox="1"/>
          <p:nvPr/>
        </p:nvSpPr>
        <p:spPr>
          <a:xfrm>
            <a:off x="3692201" y="2640408"/>
            <a:ext cx="2159293" cy="631149"/>
          </a:xfrm>
          <a:prstGeom prst="rect">
            <a:avLst/>
          </a:prstGeom>
        </p:spPr>
        <p:txBody>
          <a:bodyPr lIns="0" tIns="0" rIns="0" bIns="0" rtlCol="0" anchor="t">
            <a:spAutoFit/>
          </a:bodyPr>
          <a:lstStyle/>
          <a:p>
            <a:pPr marL="0" lvl="0" indent="0" algn="l">
              <a:lnSpc>
                <a:spcPts val="5111"/>
              </a:lnSpc>
              <a:spcBef>
                <a:spcPct val="0"/>
              </a:spcBef>
            </a:pPr>
            <a:r>
              <a:rPr lang="en-US" sz="3650">
                <a:solidFill>
                  <a:srgbClr val="01FFFF"/>
                </a:solidFill>
                <a:latin typeface="HK Modular"/>
              </a:rPr>
              <a:t>TIMIT</a:t>
            </a:r>
          </a:p>
        </p:txBody>
      </p:sp>
      <p:sp>
        <p:nvSpPr>
          <p:cNvPr id="12" name="TextBox 12"/>
          <p:cNvSpPr txBox="1"/>
          <p:nvPr/>
        </p:nvSpPr>
        <p:spPr>
          <a:xfrm>
            <a:off x="9867786" y="2773021"/>
            <a:ext cx="6820127" cy="498536"/>
          </a:xfrm>
          <a:prstGeom prst="rect">
            <a:avLst/>
          </a:prstGeom>
        </p:spPr>
        <p:txBody>
          <a:bodyPr lIns="0" tIns="0" rIns="0" bIns="0" rtlCol="0" anchor="t">
            <a:spAutoFit/>
          </a:bodyPr>
          <a:lstStyle/>
          <a:p>
            <a:pPr marL="0" lvl="0" indent="0" algn="l">
              <a:lnSpc>
                <a:spcPts val="4020"/>
              </a:lnSpc>
              <a:spcBef>
                <a:spcPct val="0"/>
              </a:spcBef>
            </a:pPr>
            <a:r>
              <a:rPr lang="en-US" sz="2871">
                <a:solidFill>
                  <a:srgbClr val="01FFFF"/>
                </a:solidFill>
                <a:latin typeface="HK Modular"/>
              </a:rPr>
              <a:t>speech-denoiser-dcunet</a:t>
            </a:r>
          </a:p>
        </p:txBody>
      </p:sp>
      <p:sp>
        <p:nvSpPr>
          <p:cNvPr id="13" name="Freeform 13"/>
          <p:cNvSpPr/>
          <p:nvPr/>
        </p:nvSpPr>
        <p:spPr>
          <a:xfrm>
            <a:off x="8158659" y="8432762"/>
            <a:ext cx="1294031" cy="1651076"/>
          </a:xfrm>
          <a:custGeom>
            <a:avLst/>
            <a:gdLst/>
            <a:ahLst/>
            <a:cxnLst/>
            <a:rect l="l" t="t" r="r" b="b"/>
            <a:pathLst>
              <a:path w="1294031" h="1651076">
                <a:moveTo>
                  <a:pt x="0" y="0"/>
                </a:moveTo>
                <a:lnTo>
                  <a:pt x="1294030" y="0"/>
                </a:lnTo>
                <a:lnTo>
                  <a:pt x="1294030" y="1651076"/>
                </a:lnTo>
                <a:lnTo>
                  <a:pt x="0" y="1651076"/>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8013"/>
            <a:ext cx="7089405"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Detection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7726106" y="3248926"/>
            <a:ext cx="2835787"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Data</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5523879" y="4808502"/>
            <a:ext cx="7240242"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Preparation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6238254" y="933450"/>
            <a:ext cx="6000534" cy="775377"/>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TEAM MEMBERS</a:t>
            </a:r>
          </a:p>
        </p:txBody>
      </p:sp>
      <p:grpSp>
        <p:nvGrpSpPr>
          <p:cNvPr id="4" name="Group 4"/>
          <p:cNvGrpSpPr/>
          <p:nvPr/>
        </p:nvGrpSpPr>
        <p:grpSpPr>
          <a:xfrm>
            <a:off x="1118715" y="3687341"/>
            <a:ext cx="16239614" cy="3381382"/>
            <a:chOff x="0" y="0"/>
            <a:chExt cx="21652818" cy="4508509"/>
          </a:xfrm>
        </p:grpSpPr>
        <p:sp>
          <p:nvSpPr>
            <p:cNvPr id="5" name="TextBox 5"/>
            <p:cNvSpPr txBox="1"/>
            <p:nvPr/>
          </p:nvSpPr>
          <p:spPr>
            <a:xfrm>
              <a:off x="0" y="-104775"/>
              <a:ext cx="8537928"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Mark Rafat Sarkies</a:t>
              </a:r>
            </a:p>
          </p:txBody>
        </p:sp>
        <p:sp>
          <p:nvSpPr>
            <p:cNvPr id="6" name="TextBox 6"/>
            <p:cNvSpPr txBox="1"/>
            <p:nvPr/>
          </p:nvSpPr>
          <p:spPr>
            <a:xfrm>
              <a:off x="0" y="1653438"/>
              <a:ext cx="8537928"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Kirollous Hany Eshak</a:t>
              </a:r>
            </a:p>
          </p:txBody>
        </p:sp>
        <p:sp>
          <p:nvSpPr>
            <p:cNvPr id="7" name="TextBox 7"/>
            <p:cNvSpPr txBox="1"/>
            <p:nvPr/>
          </p:nvSpPr>
          <p:spPr>
            <a:xfrm>
              <a:off x="0" y="3415936"/>
              <a:ext cx="10750211"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Habiba Abdelghany sayed</a:t>
              </a:r>
            </a:p>
          </p:txBody>
        </p:sp>
        <p:sp>
          <p:nvSpPr>
            <p:cNvPr id="8" name="TextBox 8"/>
            <p:cNvSpPr txBox="1"/>
            <p:nvPr/>
          </p:nvSpPr>
          <p:spPr>
            <a:xfrm>
              <a:off x="11264617" y="-104775"/>
              <a:ext cx="9339430"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Andrew Ibrahim Ishac</a:t>
              </a:r>
            </a:p>
          </p:txBody>
        </p:sp>
        <p:sp>
          <p:nvSpPr>
            <p:cNvPr id="9" name="TextBox 9"/>
            <p:cNvSpPr txBox="1"/>
            <p:nvPr/>
          </p:nvSpPr>
          <p:spPr>
            <a:xfrm>
              <a:off x="11264617" y="1653438"/>
              <a:ext cx="8537928"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John Halim Hanna</a:t>
              </a:r>
            </a:p>
          </p:txBody>
        </p:sp>
        <p:sp>
          <p:nvSpPr>
            <p:cNvPr id="10" name="TextBox 10"/>
            <p:cNvSpPr txBox="1"/>
            <p:nvPr/>
          </p:nvSpPr>
          <p:spPr>
            <a:xfrm>
              <a:off x="11264617" y="3415936"/>
              <a:ext cx="10388201" cy="1092573"/>
            </a:xfrm>
            <a:prstGeom prst="rect">
              <a:avLst/>
            </a:prstGeom>
          </p:spPr>
          <p:txBody>
            <a:bodyPr lIns="0" tIns="0" rIns="0" bIns="0" rtlCol="0" anchor="t">
              <a:spAutoFit/>
            </a:bodyPr>
            <a:lstStyle/>
            <a:p>
              <a:pPr algn="l">
                <a:lnSpc>
                  <a:spcPts val="6921"/>
                </a:lnSpc>
                <a:spcBef>
                  <a:spcPct val="0"/>
                </a:spcBef>
              </a:pPr>
              <a:r>
                <a:rPr lang="en-US" sz="4944">
                  <a:solidFill>
                    <a:srgbClr val="FFFFFF"/>
                  </a:solidFill>
                  <a:latin typeface="Tomorrow"/>
                </a:rPr>
                <a:t>Essam Ahmed Mahmoud</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6</a:t>
              </a:r>
            </a:p>
          </p:txBody>
        </p:sp>
      </p:grpSp>
      <p:sp>
        <p:nvSpPr>
          <p:cNvPr id="6" name="TextBox 6"/>
          <p:cNvSpPr txBox="1"/>
          <p:nvPr/>
        </p:nvSpPr>
        <p:spPr>
          <a:xfrm>
            <a:off x="2254557" y="1141533"/>
            <a:ext cx="7376056"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data Preparation</a:t>
            </a:r>
          </a:p>
        </p:txBody>
      </p:sp>
      <p:sp>
        <p:nvSpPr>
          <p:cNvPr id="7" name="TextBox 7"/>
          <p:cNvSpPr txBox="1"/>
          <p:nvPr/>
        </p:nvSpPr>
        <p:spPr>
          <a:xfrm>
            <a:off x="2491868" y="4067575"/>
            <a:ext cx="5423345"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Dataset Overview</a:t>
            </a:r>
          </a:p>
        </p:txBody>
      </p:sp>
      <p:sp>
        <p:nvSpPr>
          <p:cNvPr id="8" name="TextBox 8"/>
          <p:cNvSpPr txBox="1"/>
          <p:nvPr/>
        </p:nvSpPr>
        <p:spPr>
          <a:xfrm>
            <a:off x="2059346" y="4770888"/>
            <a:ext cx="7188861" cy="3989822"/>
          </a:xfrm>
          <a:prstGeom prst="rect">
            <a:avLst/>
          </a:prstGeom>
        </p:spPr>
        <p:txBody>
          <a:bodyPr lIns="0" tIns="0" rIns="0" bIns="0" rtlCol="0" anchor="t">
            <a:spAutoFit/>
          </a:bodyPr>
          <a:lstStyle/>
          <a:p>
            <a:pPr algn="l">
              <a:lnSpc>
                <a:spcPts val="3164"/>
              </a:lnSpc>
            </a:pPr>
            <a:endParaRPr/>
          </a:p>
          <a:p>
            <a:pPr marL="488078" lvl="1" indent="-244039" algn="l">
              <a:lnSpc>
                <a:spcPts val="3164"/>
              </a:lnSpc>
              <a:buFont typeface="Arial"/>
              <a:buChar char="•"/>
            </a:pPr>
            <a:r>
              <a:rPr lang="en-US" sz="2260">
                <a:solidFill>
                  <a:srgbClr val="FFFFFF"/>
                </a:solidFill>
                <a:latin typeface="Tomorrow"/>
              </a:rPr>
              <a:t>Training Set:</a:t>
            </a:r>
          </a:p>
          <a:p>
            <a:pPr marL="976155" lvl="2" indent="-325385" algn="l">
              <a:lnSpc>
                <a:spcPts val="3164"/>
              </a:lnSpc>
              <a:buFont typeface="Arial"/>
              <a:buChar char="⚬"/>
            </a:pPr>
            <a:r>
              <a:rPr lang="en-US" sz="2260">
                <a:solidFill>
                  <a:srgbClr val="FFFFFF"/>
                </a:solidFill>
                <a:latin typeface="Tomorrow"/>
              </a:rPr>
              <a:t>Contains both genuine and spoofed audio samples.</a:t>
            </a:r>
          </a:p>
          <a:p>
            <a:pPr marL="488078" lvl="1" indent="-244039" algn="l">
              <a:lnSpc>
                <a:spcPts val="3164"/>
              </a:lnSpc>
              <a:buFont typeface="Arial"/>
              <a:buChar char="•"/>
            </a:pPr>
            <a:r>
              <a:rPr lang="en-US" sz="2260">
                <a:solidFill>
                  <a:srgbClr val="FFFFFF"/>
                </a:solidFill>
                <a:latin typeface="Tomorrow"/>
              </a:rPr>
              <a:t>Validation Set:</a:t>
            </a:r>
          </a:p>
          <a:p>
            <a:pPr marL="976155" lvl="2" indent="-325385" algn="l">
              <a:lnSpc>
                <a:spcPts val="3164"/>
              </a:lnSpc>
              <a:buFont typeface="Arial"/>
              <a:buChar char="⚬"/>
            </a:pPr>
            <a:r>
              <a:rPr lang="en-US" sz="2260">
                <a:solidFill>
                  <a:srgbClr val="FFFFFF"/>
                </a:solidFill>
                <a:latin typeface="Tomorrow"/>
              </a:rPr>
              <a:t>Used for model validation during training.</a:t>
            </a:r>
          </a:p>
          <a:p>
            <a:pPr marL="488078" lvl="1" indent="-244039" algn="l">
              <a:lnSpc>
                <a:spcPts val="3164"/>
              </a:lnSpc>
              <a:buFont typeface="Arial"/>
              <a:buChar char="•"/>
            </a:pPr>
            <a:r>
              <a:rPr lang="en-US" sz="2260">
                <a:solidFill>
                  <a:srgbClr val="FFFFFF"/>
                </a:solidFill>
                <a:latin typeface="Tomorrow"/>
              </a:rPr>
              <a:t>Evaluation Set:</a:t>
            </a:r>
          </a:p>
          <a:p>
            <a:pPr marL="976155" lvl="2" indent="-325385" algn="l">
              <a:lnSpc>
                <a:spcPts val="3164"/>
              </a:lnSpc>
              <a:buFont typeface="Arial"/>
              <a:buChar char="⚬"/>
            </a:pPr>
            <a:r>
              <a:rPr lang="en-US" sz="2260">
                <a:solidFill>
                  <a:srgbClr val="FFFFFF"/>
                </a:solidFill>
                <a:latin typeface="Tomorrow"/>
              </a:rPr>
              <a:t>It consists of unseen data to test the model's performance.</a:t>
            </a:r>
          </a:p>
          <a:p>
            <a:pPr algn="l">
              <a:lnSpc>
                <a:spcPts val="3164"/>
              </a:lnSpc>
              <a:spcBef>
                <a:spcPct val="0"/>
              </a:spcBef>
            </a:pPr>
            <a:endParaRPr lang="en-US" sz="2260">
              <a:solidFill>
                <a:srgbClr val="FFFFFF"/>
              </a:solidFill>
              <a:latin typeface="Tomorrow"/>
            </a:endParaRPr>
          </a:p>
        </p:txBody>
      </p:sp>
      <p:sp>
        <p:nvSpPr>
          <p:cNvPr id="9" name="Freeform 9"/>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7348018" y="2573864"/>
            <a:ext cx="4159244"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ASVspoof2019</a:t>
            </a:r>
          </a:p>
        </p:txBody>
      </p:sp>
      <p:sp>
        <p:nvSpPr>
          <p:cNvPr id="11" name="TextBox 11"/>
          <p:cNvSpPr txBox="1"/>
          <p:nvPr/>
        </p:nvSpPr>
        <p:spPr>
          <a:xfrm>
            <a:off x="10195427" y="5095875"/>
            <a:ext cx="7188861" cy="2389975"/>
          </a:xfrm>
          <a:prstGeom prst="rect">
            <a:avLst/>
          </a:prstGeom>
        </p:spPr>
        <p:txBody>
          <a:bodyPr lIns="0" tIns="0" rIns="0" bIns="0" rtlCol="0" anchor="t">
            <a:spAutoFit/>
          </a:bodyPr>
          <a:lstStyle/>
          <a:p>
            <a:pPr algn="l">
              <a:lnSpc>
                <a:spcPts val="3164"/>
              </a:lnSpc>
            </a:pPr>
            <a:endParaRPr/>
          </a:p>
          <a:p>
            <a:pPr marL="488078" lvl="1" indent="-244039" algn="l">
              <a:lnSpc>
                <a:spcPts val="3164"/>
              </a:lnSpc>
              <a:buFont typeface="Arial"/>
              <a:buChar char="•"/>
            </a:pPr>
            <a:r>
              <a:rPr lang="en-US" sz="2260">
                <a:solidFill>
                  <a:srgbClr val="FFFFFF"/>
                </a:solidFill>
                <a:latin typeface="Tomorrow"/>
              </a:rPr>
              <a:t>Each audio file is labeled "genuine" or "spoof."</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The dataset includes a file list with corresponding labels for easy access.</a:t>
            </a:r>
          </a:p>
          <a:p>
            <a:pPr algn="l">
              <a:lnSpc>
                <a:spcPts val="3164"/>
              </a:lnSpc>
              <a:spcBef>
                <a:spcPct val="0"/>
              </a:spcBef>
            </a:pPr>
            <a:endParaRPr lang="en-US" sz="2260">
              <a:solidFill>
                <a:srgbClr val="FFFFFF"/>
              </a:solidFill>
              <a:latin typeface="Tomorrow"/>
            </a:endParaRPr>
          </a:p>
        </p:txBody>
      </p:sp>
      <p:sp>
        <p:nvSpPr>
          <p:cNvPr id="12" name="TextBox 12"/>
          <p:cNvSpPr txBox="1"/>
          <p:nvPr/>
        </p:nvSpPr>
        <p:spPr>
          <a:xfrm>
            <a:off x="11078185" y="4067575"/>
            <a:ext cx="5423345"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Data Structure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6</a:t>
              </a:r>
            </a:p>
          </p:txBody>
        </p:sp>
      </p:grpSp>
      <p:sp>
        <p:nvSpPr>
          <p:cNvPr id="6" name="TextBox 6"/>
          <p:cNvSpPr txBox="1"/>
          <p:nvPr/>
        </p:nvSpPr>
        <p:spPr>
          <a:xfrm>
            <a:off x="2254557" y="1141533"/>
            <a:ext cx="7376056"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data Preparation</a:t>
            </a:r>
          </a:p>
        </p:txBody>
      </p:sp>
      <p:sp>
        <p:nvSpPr>
          <p:cNvPr id="7" name="Freeform 7"/>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8018587" y="2670926"/>
            <a:ext cx="3224052" cy="1064998"/>
          </a:xfrm>
          <a:prstGeom prst="rect">
            <a:avLst/>
          </a:prstGeom>
        </p:spPr>
        <p:txBody>
          <a:bodyPr lIns="0" tIns="0" rIns="0" bIns="0" rtlCol="0" anchor="t">
            <a:spAutoFit/>
          </a:bodyPr>
          <a:lstStyle/>
          <a:p>
            <a:pPr algn="l">
              <a:lnSpc>
                <a:spcPts val="4289"/>
              </a:lnSpc>
            </a:pPr>
            <a:r>
              <a:rPr lang="en-US" sz="3064" u="sng">
                <a:solidFill>
                  <a:srgbClr val="FFFFFF"/>
                </a:solidFill>
                <a:latin typeface="HK Modular"/>
              </a:rPr>
              <a:t>wavefake</a:t>
            </a:r>
          </a:p>
          <a:p>
            <a:pPr marL="0" lvl="0" indent="0" algn="l">
              <a:lnSpc>
                <a:spcPts val="4289"/>
              </a:lnSpc>
              <a:spcBef>
                <a:spcPct val="0"/>
              </a:spcBef>
            </a:pPr>
            <a:endParaRPr lang="en-US" sz="3064" u="sng">
              <a:solidFill>
                <a:srgbClr val="FFFFFF"/>
              </a:solidFill>
              <a:latin typeface="HK Modular"/>
            </a:endParaRPr>
          </a:p>
        </p:txBody>
      </p:sp>
      <p:sp>
        <p:nvSpPr>
          <p:cNvPr id="9" name="TextBox 9"/>
          <p:cNvSpPr txBox="1"/>
          <p:nvPr/>
        </p:nvSpPr>
        <p:spPr>
          <a:xfrm>
            <a:off x="2059346" y="5557462"/>
            <a:ext cx="7188861" cy="1990013"/>
          </a:xfrm>
          <a:prstGeom prst="rect">
            <a:avLst/>
          </a:prstGeom>
        </p:spPr>
        <p:txBody>
          <a:bodyPr lIns="0" tIns="0" rIns="0" bIns="0" rtlCol="0" anchor="t">
            <a:spAutoFit/>
          </a:bodyPr>
          <a:lstStyle/>
          <a:p>
            <a:pPr marL="488078" lvl="1" indent="-244039" algn="l">
              <a:lnSpc>
                <a:spcPts val="3164"/>
              </a:lnSpc>
              <a:buFont typeface="Arial"/>
              <a:buChar char="•"/>
            </a:pPr>
            <a:r>
              <a:rPr lang="en-US" sz="2260">
                <a:solidFill>
                  <a:srgbClr val="FFFFFF"/>
                </a:solidFill>
                <a:latin typeface="Tomorrow"/>
              </a:rPr>
              <a:t>Each audio file is "genuine" or "fake."</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The dataset includes metadata files with corresponding labels.</a:t>
            </a:r>
          </a:p>
          <a:p>
            <a:pPr algn="l">
              <a:lnSpc>
                <a:spcPts val="3164"/>
              </a:lnSpc>
              <a:spcBef>
                <a:spcPct val="0"/>
              </a:spcBef>
            </a:pPr>
            <a:endParaRPr lang="en-US" sz="2260">
              <a:solidFill>
                <a:srgbClr val="FFFFFF"/>
              </a:solidFill>
              <a:latin typeface="Tomorrow"/>
            </a:endParaRPr>
          </a:p>
        </p:txBody>
      </p:sp>
      <p:sp>
        <p:nvSpPr>
          <p:cNvPr id="10" name="TextBox 10"/>
          <p:cNvSpPr txBox="1"/>
          <p:nvPr/>
        </p:nvSpPr>
        <p:spPr>
          <a:xfrm>
            <a:off x="2254557" y="4206626"/>
            <a:ext cx="5423345"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Data Structure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7726106" y="3248926"/>
            <a:ext cx="2835787"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Data</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5373041" y="4827552"/>
            <a:ext cx="7391080" cy="854925"/>
          </a:xfrm>
          <a:prstGeom prst="rect">
            <a:avLst/>
          </a:prstGeom>
        </p:spPr>
        <p:txBody>
          <a:bodyPr lIns="0" tIns="0" rIns="0" bIns="0" rtlCol="0" anchor="t">
            <a:spAutoFit/>
          </a:bodyPr>
          <a:lstStyle/>
          <a:p>
            <a:pPr marL="0" lvl="0" indent="0" algn="ctr">
              <a:lnSpc>
                <a:spcPts val="6948"/>
              </a:lnSpc>
              <a:spcBef>
                <a:spcPct val="0"/>
              </a:spcBef>
            </a:pPr>
            <a:r>
              <a:rPr lang="en-US" sz="4963">
                <a:solidFill>
                  <a:srgbClr val="FFFFFF"/>
                </a:solidFill>
                <a:latin typeface="HK Modular"/>
              </a:rPr>
              <a:t>Preprocessing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7</a:t>
              </a:r>
            </a:p>
          </p:txBody>
        </p:sp>
      </p:grpSp>
      <p:sp>
        <p:nvSpPr>
          <p:cNvPr id="6" name="TextBox 6"/>
          <p:cNvSpPr txBox="1"/>
          <p:nvPr/>
        </p:nvSpPr>
        <p:spPr>
          <a:xfrm>
            <a:off x="2254557" y="1141533"/>
            <a:ext cx="8190578"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data Preprocessing</a:t>
            </a:r>
          </a:p>
        </p:txBody>
      </p:sp>
      <p:sp>
        <p:nvSpPr>
          <p:cNvPr id="7" name="TextBox 7"/>
          <p:cNvSpPr txBox="1"/>
          <p:nvPr/>
        </p:nvSpPr>
        <p:spPr>
          <a:xfrm>
            <a:off x="2059346" y="3213763"/>
            <a:ext cx="5755188"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ASVspoof2019</a:t>
            </a:r>
          </a:p>
        </p:txBody>
      </p:sp>
      <p:sp>
        <p:nvSpPr>
          <p:cNvPr id="8" name="TextBox 8"/>
          <p:cNvSpPr txBox="1"/>
          <p:nvPr/>
        </p:nvSpPr>
        <p:spPr>
          <a:xfrm>
            <a:off x="1924672" y="4288398"/>
            <a:ext cx="7188861" cy="3989822"/>
          </a:xfrm>
          <a:prstGeom prst="rect">
            <a:avLst/>
          </a:prstGeom>
        </p:spPr>
        <p:txBody>
          <a:bodyPr lIns="0" tIns="0" rIns="0" bIns="0" rtlCol="0" anchor="t">
            <a:spAutoFit/>
          </a:bodyPr>
          <a:lstStyle/>
          <a:p>
            <a:pPr marL="488078" lvl="1" indent="-244039" algn="l">
              <a:lnSpc>
                <a:spcPts val="3164"/>
              </a:lnSpc>
              <a:buFont typeface="Arial"/>
              <a:buChar char="•"/>
            </a:pPr>
            <a:r>
              <a:rPr lang="en-US" sz="2260">
                <a:solidFill>
                  <a:srgbClr val="FFFFFF"/>
                </a:solidFill>
                <a:latin typeface="Tomorrow"/>
              </a:rPr>
              <a:t>Load Audio: Use librosa.</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Resample: Ensure a consistent sampling rate.</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Denoise: Reduce noise.</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Trim Silence: Remove silent parts.</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Normalize: Use scikit-learn.</a:t>
            </a:r>
          </a:p>
          <a:p>
            <a:pPr algn="l">
              <a:lnSpc>
                <a:spcPts val="3164"/>
              </a:lnSpc>
              <a:spcBef>
                <a:spcPct val="0"/>
              </a:spcBef>
            </a:pPr>
            <a:endParaRPr lang="en-US" sz="2260">
              <a:solidFill>
                <a:srgbClr val="FFFFFF"/>
              </a:solidFill>
              <a:latin typeface="Tomorrow"/>
            </a:endParaRPr>
          </a:p>
        </p:txBody>
      </p:sp>
      <p:sp>
        <p:nvSpPr>
          <p:cNvPr id="9" name="Freeform 9"/>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2284885" y="3213763"/>
            <a:ext cx="2859108"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Wavefake</a:t>
            </a:r>
          </a:p>
        </p:txBody>
      </p:sp>
      <p:sp>
        <p:nvSpPr>
          <p:cNvPr id="11" name="TextBox 11"/>
          <p:cNvSpPr txBox="1"/>
          <p:nvPr/>
        </p:nvSpPr>
        <p:spPr>
          <a:xfrm>
            <a:off x="11078185" y="4288398"/>
            <a:ext cx="7188861" cy="3989822"/>
          </a:xfrm>
          <a:prstGeom prst="rect">
            <a:avLst/>
          </a:prstGeom>
        </p:spPr>
        <p:txBody>
          <a:bodyPr lIns="0" tIns="0" rIns="0" bIns="0" rtlCol="0" anchor="t">
            <a:spAutoFit/>
          </a:bodyPr>
          <a:lstStyle/>
          <a:p>
            <a:pPr marL="488078" lvl="1" indent="-244039" algn="l">
              <a:lnSpc>
                <a:spcPts val="3164"/>
              </a:lnSpc>
              <a:buFont typeface="Arial"/>
              <a:buChar char="•"/>
            </a:pPr>
            <a:r>
              <a:rPr lang="en-US" sz="2260">
                <a:solidFill>
                  <a:srgbClr val="FFFFFF"/>
                </a:solidFill>
                <a:latin typeface="Tomorrow"/>
              </a:rPr>
              <a:t>Load Audio: Use librosa.</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Resample: Ensure a consistent sampling rate.</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Denoise: Use noisereduce.</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Trim Silence: Remove silent parts.</a:t>
            </a:r>
          </a:p>
          <a:p>
            <a:pPr algn="l">
              <a:lnSpc>
                <a:spcPts val="3164"/>
              </a:lnSpc>
            </a:pPr>
            <a:endParaRPr lang="en-US" sz="2260">
              <a:solidFill>
                <a:srgbClr val="FFFFFF"/>
              </a:solidFill>
              <a:latin typeface="Tomorrow"/>
            </a:endParaRPr>
          </a:p>
          <a:p>
            <a:pPr marL="488078" lvl="1" indent="-244039" algn="l">
              <a:lnSpc>
                <a:spcPts val="3164"/>
              </a:lnSpc>
              <a:buFont typeface="Arial"/>
              <a:buChar char="•"/>
            </a:pPr>
            <a:r>
              <a:rPr lang="en-US" sz="2260">
                <a:solidFill>
                  <a:srgbClr val="FFFFFF"/>
                </a:solidFill>
                <a:latin typeface="Tomorrow"/>
              </a:rPr>
              <a:t>Normalize: Use scikit-learn.</a:t>
            </a:r>
          </a:p>
          <a:p>
            <a:pPr algn="l">
              <a:lnSpc>
                <a:spcPts val="3164"/>
              </a:lnSpc>
              <a:spcBef>
                <a:spcPct val="0"/>
              </a:spcBef>
            </a:pPr>
            <a:endParaRPr lang="en-US" sz="2260">
              <a:solidFill>
                <a:srgbClr val="FFFFFF"/>
              </a:solidFill>
              <a:latin typeface="Tomo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8013"/>
            <a:ext cx="7089405" cy="1007150"/>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Models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4"/>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grpSp>
      <p:sp>
        <p:nvSpPr>
          <p:cNvPr id="6" name="Freeform 6"/>
          <p:cNvSpPr/>
          <p:nvPr/>
        </p:nvSpPr>
        <p:spPr>
          <a:xfrm>
            <a:off x="9836500" y="2937575"/>
            <a:ext cx="7422800" cy="6320725"/>
          </a:xfrm>
          <a:custGeom>
            <a:avLst/>
            <a:gdLst/>
            <a:ahLst/>
            <a:cxnLst/>
            <a:rect l="l" t="t" r="r" b="b"/>
            <a:pathLst>
              <a:path w="7422800" h="6320725">
                <a:moveTo>
                  <a:pt x="0" y="0"/>
                </a:moveTo>
                <a:lnTo>
                  <a:pt x="7422800" y="0"/>
                </a:lnTo>
                <a:lnTo>
                  <a:pt x="7422800" y="6320725"/>
                </a:lnTo>
                <a:lnTo>
                  <a:pt x="0" y="6320725"/>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254557" y="1141533"/>
            <a:ext cx="6259858"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sp>
        <p:nvSpPr>
          <p:cNvPr id="8" name="TextBox 8"/>
          <p:cNvSpPr txBox="1"/>
          <p:nvPr/>
        </p:nvSpPr>
        <p:spPr>
          <a:xfrm>
            <a:off x="1924672" y="2647920"/>
            <a:ext cx="2436763"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RawNet2</a:t>
            </a:r>
          </a:p>
        </p:txBody>
      </p:sp>
      <p:sp>
        <p:nvSpPr>
          <p:cNvPr id="9" name="TextBox 9"/>
          <p:cNvSpPr txBox="1"/>
          <p:nvPr/>
        </p:nvSpPr>
        <p:spPr>
          <a:xfrm>
            <a:off x="1924672" y="4288398"/>
            <a:ext cx="7188861" cy="2789937"/>
          </a:xfrm>
          <a:prstGeom prst="rect">
            <a:avLst/>
          </a:prstGeom>
        </p:spPr>
        <p:txBody>
          <a:bodyPr lIns="0" tIns="0" rIns="0" bIns="0" rtlCol="0" anchor="t">
            <a:spAutoFit/>
          </a:bodyPr>
          <a:lstStyle/>
          <a:p>
            <a:pPr algn="l">
              <a:lnSpc>
                <a:spcPts val="3164"/>
              </a:lnSpc>
            </a:pPr>
            <a:r>
              <a:rPr lang="en-US" sz="2260">
                <a:solidFill>
                  <a:srgbClr val="FFFFFF"/>
                </a:solidFill>
                <a:latin typeface="Tomorrow"/>
              </a:rPr>
              <a:t>The model architecture consists of</a:t>
            </a:r>
          </a:p>
          <a:p>
            <a:pPr algn="l">
              <a:lnSpc>
                <a:spcPts val="3164"/>
              </a:lnSpc>
            </a:pPr>
            <a:r>
              <a:rPr lang="en-US" sz="2260">
                <a:solidFill>
                  <a:srgbClr val="FFFFFF"/>
                </a:solidFill>
                <a:latin typeface="Tomorrow"/>
              </a:rPr>
              <a:t> </a:t>
            </a:r>
            <a:r>
              <a:rPr lang="en-US" sz="2260">
                <a:solidFill>
                  <a:srgbClr val="FFFFFF"/>
                </a:solidFill>
                <a:latin typeface="Tomorrow Bold"/>
              </a:rPr>
              <a:t>convolutional </a:t>
            </a:r>
            <a:r>
              <a:rPr lang="en-US" sz="2260">
                <a:solidFill>
                  <a:srgbClr val="FFFFFF"/>
                </a:solidFill>
                <a:latin typeface="Tomorrow"/>
              </a:rPr>
              <a:t>and </a:t>
            </a:r>
            <a:r>
              <a:rPr lang="en-US" sz="2260">
                <a:solidFill>
                  <a:srgbClr val="FFFFFF"/>
                </a:solidFill>
                <a:latin typeface="Tomorrow Bold"/>
              </a:rPr>
              <a:t>recurrent </a:t>
            </a:r>
            <a:r>
              <a:rPr lang="en-US" sz="2260">
                <a:solidFill>
                  <a:srgbClr val="FFFFFF"/>
                </a:solidFill>
                <a:latin typeface="Tomorrow"/>
              </a:rPr>
              <a:t>layers</a:t>
            </a:r>
          </a:p>
          <a:p>
            <a:pPr algn="l">
              <a:lnSpc>
                <a:spcPts val="3164"/>
              </a:lnSpc>
            </a:pPr>
            <a:r>
              <a:rPr lang="en-US" sz="2260">
                <a:solidFill>
                  <a:srgbClr val="FFFFFF"/>
                </a:solidFill>
                <a:latin typeface="Tomorrow"/>
              </a:rPr>
              <a:t> for</a:t>
            </a:r>
            <a:r>
              <a:rPr lang="en-US" sz="2260">
                <a:solidFill>
                  <a:srgbClr val="FFFFFF"/>
                </a:solidFill>
                <a:latin typeface="Tomorrow Bold"/>
              </a:rPr>
              <a:t> feature extraction</a:t>
            </a:r>
            <a:r>
              <a:rPr lang="en-US" sz="2260">
                <a:solidFill>
                  <a:srgbClr val="FFFFFF"/>
                </a:solidFill>
                <a:latin typeface="Tomorrow"/>
              </a:rPr>
              <a:t> and sequence modeling. and is designed to </a:t>
            </a:r>
          </a:p>
          <a:p>
            <a:pPr algn="l">
              <a:lnSpc>
                <a:spcPts val="3164"/>
              </a:lnSpc>
            </a:pPr>
            <a:r>
              <a:rPr lang="en-US" sz="2260">
                <a:solidFill>
                  <a:srgbClr val="FFFFFF"/>
                </a:solidFill>
                <a:latin typeface="Tomorrow"/>
              </a:rPr>
              <a:t>process raw audio signals directly</a:t>
            </a:r>
          </a:p>
          <a:p>
            <a:pPr algn="l">
              <a:lnSpc>
                <a:spcPts val="3164"/>
              </a:lnSpc>
            </a:pPr>
            <a:r>
              <a:rPr lang="en-US" sz="2260">
                <a:solidFill>
                  <a:srgbClr val="FFFFFF"/>
                </a:solidFill>
                <a:latin typeface="Tomorrow"/>
              </a:rPr>
              <a:t> without any preprocessing.</a:t>
            </a:r>
          </a:p>
          <a:p>
            <a:pPr algn="l">
              <a:lnSpc>
                <a:spcPts val="3164"/>
              </a:lnSpc>
              <a:spcBef>
                <a:spcPct val="0"/>
              </a:spcBef>
            </a:pPr>
            <a:endParaRPr lang="en-US" sz="2260">
              <a:solidFill>
                <a:srgbClr val="FFFFFF"/>
              </a:solidFill>
              <a:latin typeface="Tomorrow"/>
            </a:endParaRPr>
          </a:p>
        </p:txBody>
      </p:sp>
      <p:sp>
        <p:nvSpPr>
          <p:cNvPr id="10" name="Freeform 10"/>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711918" y="9519017"/>
            <a:ext cx="15313550" cy="353973"/>
          </a:xfrm>
          <a:prstGeom prst="rect">
            <a:avLst/>
          </a:prstGeom>
        </p:spPr>
        <p:txBody>
          <a:bodyPr lIns="0" tIns="0" rIns="0" bIns="0" rtlCol="0" anchor="t">
            <a:spAutoFit/>
          </a:bodyPr>
          <a:lstStyle/>
          <a:p>
            <a:pPr algn="ctr">
              <a:lnSpc>
                <a:spcPts val="1489"/>
              </a:lnSpc>
              <a:spcBef>
                <a:spcPct val="0"/>
              </a:spcBef>
            </a:pPr>
            <a:r>
              <a:rPr lang="en-US" sz="1064">
                <a:solidFill>
                  <a:srgbClr val="FFFFFF"/>
                </a:solidFill>
                <a:latin typeface="HK Modular"/>
              </a:rPr>
              <a:t>H. Tak, J. Patino, M. Todisco, A. Nautsch, N. Evans, and A. Larcher, “End-to-end anti-spoofing with rawnet2,” ICASSP 2021 - 2021 IEEE International Conference on Acoustics, Speech and Signal Processing (ICASSP), Jun 2021. [Online]. Available: http://dx.doi.org/10.1109/ICASSP39728.2021.9414234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1921" y="1028700"/>
            <a:ext cx="1037426" cy="1037383"/>
          </a:xfrm>
          <a:custGeom>
            <a:avLst/>
            <a:gdLst/>
            <a:ahLst/>
            <a:cxnLst/>
            <a:rect l="l" t="t" r="r" b="b"/>
            <a:pathLst>
              <a:path w="1037426" h="1037383">
                <a:moveTo>
                  <a:pt x="0" y="0"/>
                </a:moveTo>
                <a:lnTo>
                  <a:pt x="1037425" y="0"/>
                </a:lnTo>
                <a:lnTo>
                  <a:pt x="1037425" y="1037383"/>
                </a:lnTo>
                <a:lnTo>
                  <a:pt x="0" y="1037383"/>
                </a:lnTo>
                <a:lnTo>
                  <a:pt x="0" y="0"/>
                </a:lnTo>
                <a:close/>
              </a:path>
            </a:pathLst>
          </a:custGeom>
          <a:blipFill>
            <a:blip r:embed="rId4"/>
            <a:stretch>
              <a:fillRect t="-2" b="-2"/>
            </a:stretch>
          </a:blipFill>
        </p:spPr>
        <p:txBody>
          <a:bodyPr/>
          <a:lstStyle/>
          <a:p>
            <a:endParaRPr lang="en-US"/>
          </a:p>
        </p:txBody>
      </p:sp>
      <p:sp>
        <p:nvSpPr>
          <p:cNvPr id="4" name="Freeform 4"/>
          <p:cNvSpPr/>
          <p:nvPr/>
        </p:nvSpPr>
        <p:spPr>
          <a:xfrm>
            <a:off x="9113533" y="2835333"/>
            <a:ext cx="9013286" cy="5995795"/>
          </a:xfrm>
          <a:custGeom>
            <a:avLst/>
            <a:gdLst/>
            <a:ahLst/>
            <a:cxnLst/>
            <a:rect l="l" t="t" r="r" b="b"/>
            <a:pathLst>
              <a:path w="9013286" h="5995795">
                <a:moveTo>
                  <a:pt x="0" y="0"/>
                </a:moveTo>
                <a:lnTo>
                  <a:pt x="9013286" y="0"/>
                </a:lnTo>
                <a:lnTo>
                  <a:pt x="9013286" y="5995794"/>
                </a:lnTo>
                <a:lnTo>
                  <a:pt x="0" y="5995794"/>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609110" y="2779320"/>
            <a:ext cx="3890397"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XceptionNet</a:t>
            </a:r>
          </a:p>
        </p:txBody>
      </p:sp>
      <p:sp>
        <p:nvSpPr>
          <p:cNvPr id="6" name="TextBox 6"/>
          <p:cNvSpPr txBox="1"/>
          <p:nvPr/>
        </p:nvSpPr>
        <p:spPr>
          <a:xfrm>
            <a:off x="1540633" y="3688299"/>
            <a:ext cx="7188861" cy="5589669"/>
          </a:xfrm>
          <a:prstGeom prst="rect">
            <a:avLst/>
          </a:prstGeom>
        </p:spPr>
        <p:txBody>
          <a:bodyPr lIns="0" tIns="0" rIns="0" bIns="0" rtlCol="0" anchor="t">
            <a:spAutoFit/>
          </a:bodyPr>
          <a:lstStyle/>
          <a:p>
            <a:pPr algn="l">
              <a:lnSpc>
                <a:spcPts val="3164"/>
              </a:lnSpc>
            </a:pPr>
            <a:r>
              <a:rPr lang="en-US" sz="2260">
                <a:solidFill>
                  <a:srgbClr val="FFFFFF"/>
                </a:solidFill>
                <a:latin typeface="Tomorrow"/>
              </a:rPr>
              <a:t>The Xception model architecture is based on </a:t>
            </a:r>
            <a:r>
              <a:rPr lang="en-US" sz="2260">
                <a:solidFill>
                  <a:srgbClr val="FFFFFF"/>
                </a:solidFill>
                <a:latin typeface="Tomorrow Bold"/>
              </a:rPr>
              <a:t>depthwise separable convolutions</a:t>
            </a:r>
            <a:r>
              <a:rPr lang="en-US" sz="2260">
                <a:solidFill>
                  <a:srgbClr val="FFFFFF"/>
                </a:solidFill>
                <a:latin typeface="Tomorrow"/>
              </a:rPr>
              <a:t>(each input channel is convolved independently with a separate filter)</a:t>
            </a:r>
          </a:p>
          <a:p>
            <a:pPr algn="l">
              <a:lnSpc>
                <a:spcPts val="3164"/>
              </a:lnSpc>
            </a:pPr>
            <a:endParaRPr lang="en-US" sz="2260">
              <a:solidFill>
                <a:srgbClr val="FFFFFF"/>
              </a:solidFill>
              <a:latin typeface="Tomorrow"/>
            </a:endParaRPr>
          </a:p>
          <a:p>
            <a:pPr algn="l">
              <a:lnSpc>
                <a:spcPts val="3164"/>
              </a:lnSpc>
            </a:pPr>
            <a:r>
              <a:rPr lang="en-US" sz="2260">
                <a:solidFill>
                  <a:srgbClr val="FFFFFF"/>
                </a:solidFill>
                <a:latin typeface="Tomorrow"/>
              </a:rPr>
              <a:t> consisting of multiple layers of depthwise separable convolutions followed by </a:t>
            </a:r>
            <a:r>
              <a:rPr lang="en-US" sz="2260">
                <a:solidFill>
                  <a:srgbClr val="FFFFFF"/>
                </a:solidFill>
                <a:latin typeface="Tomorrow Bold"/>
              </a:rPr>
              <a:t>pointwise convolutions</a:t>
            </a:r>
            <a:r>
              <a:rPr lang="en-US" sz="2260">
                <a:solidFill>
                  <a:srgbClr val="FFFFFF"/>
                </a:solidFill>
                <a:latin typeface="Tomorrow"/>
              </a:rPr>
              <a:t>(a 1x1 convolution is applied to combine the output channels). </a:t>
            </a:r>
          </a:p>
          <a:p>
            <a:pPr algn="l">
              <a:lnSpc>
                <a:spcPts val="3164"/>
              </a:lnSpc>
            </a:pPr>
            <a:endParaRPr lang="en-US" sz="2260">
              <a:solidFill>
                <a:srgbClr val="FFFFFF"/>
              </a:solidFill>
              <a:latin typeface="Tomorrow"/>
            </a:endParaRPr>
          </a:p>
          <a:p>
            <a:pPr algn="l">
              <a:lnSpc>
                <a:spcPts val="3164"/>
              </a:lnSpc>
            </a:pPr>
            <a:r>
              <a:rPr lang="en-US" sz="2260">
                <a:solidFill>
                  <a:srgbClr val="FFFFFF"/>
                </a:solidFill>
                <a:latin typeface="Tomorrow"/>
              </a:rPr>
              <a:t>This design allows for efficient feature extraction and parameter reduction, leading to improved performance in tasks like audio deepfake detection</a:t>
            </a:r>
          </a:p>
          <a:p>
            <a:pPr algn="l">
              <a:lnSpc>
                <a:spcPts val="3164"/>
              </a:lnSpc>
              <a:spcBef>
                <a:spcPct val="0"/>
              </a:spcBef>
            </a:pPr>
            <a:endParaRPr lang="en-US" sz="2260">
              <a:solidFill>
                <a:srgbClr val="FFFFFF"/>
              </a:solidFill>
              <a:latin typeface="Tomorrow"/>
            </a:endParaRPr>
          </a:p>
        </p:txBody>
      </p:sp>
      <p:sp>
        <p:nvSpPr>
          <p:cNvPr id="7" name="Freeform 7"/>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6"/>
            <a:stretch>
              <a:fillRect/>
            </a:stretch>
          </a:blipFill>
        </p:spPr>
        <p:txBody>
          <a:bodyPr/>
          <a:lstStyle/>
          <a:p>
            <a:endParaRPr lang="en-US"/>
          </a:p>
        </p:txBody>
      </p:sp>
      <p:grpSp>
        <p:nvGrpSpPr>
          <p:cNvPr id="8" name="Group 8"/>
          <p:cNvGrpSpPr/>
          <p:nvPr/>
        </p:nvGrpSpPr>
        <p:grpSpPr>
          <a:xfrm>
            <a:off x="1021921" y="1028700"/>
            <a:ext cx="7492495" cy="1037383"/>
            <a:chOff x="0" y="0"/>
            <a:chExt cx="9989993" cy="1383177"/>
          </a:xfrm>
        </p:grpSpPr>
        <p:sp>
          <p:nvSpPr>
            <p:cNvPr id="9" name="Freeform 9"/>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4"/>
              <a:stretch>
                <a:fillRect t="-2" b="-2"/>
              </a:stretch>
            </a:blipFill>
          </p:spPr>
          <p:txBody>
            <a:bodyPr/>
            <a:lstStyle/>
            <a:p>
              <a:endParaRPr lang="en-US"/>
            </a:p>
          </p:txBody>
        </p:sp>
        <p:sp>
          <p:nvSpPr>
            <p:cNvPr id="10" name="TextBox 10"/>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1" name="TextBox 11"/>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2" name="TextBox 12"/>
          <p:cNvSpPr txBox="1"/>
          <p:nvPr/>
        </p:nvSpPr>
        <p:spPr>
          <a:xfrm>
            <a:off x="2362676" y="9499424"/>
            <a:ext cx="13562648"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 F. Chollet, “Xception: Deep learning with depthwise separable convolutions,” in Proceedings of the IEEE Conference on Computer Vision and Pattern Recognition (CVPR), July 2017.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537329" y="2835333"/>
            <a:ext cx="7549950" cy="6348534"/>
          </a:xfrm>
          <a:custGeom>
            <a:avLst/>
            <a:gdLst/>
            <a:ahLst/>
            <a:cxnLst/>
            <a:rect l="l" t="t" r="r" b="b"/>
            <a:pathLst>
              <a:path w="7549950" h="6348534">
                <a:moveTo>
                  <a:pt x="0" y="0"/>
                </a:moveTo>
                <a:lnTo>
                  <a:pt x="7549949" y="0"/>
                </a:lnTo>
                <a:lnTo>
                  <a:pt x="7549949" y="6348534"/>
                </a:lnTo>
                <a:lnTo>
                  <a:pt x="0" y="6348534"/>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924672" y="2778183"/>
            <a:ext cx="5100189"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MesoInception–4</a:t>
            </a:r>
          </a:p>
        </p:txBody>
      </p:sp>
      <p:sp>
        <p:nvSpPr>
          <p:cNvPr id="5" name="TextBox 5"/>
          <p:cNvSpPr txBox="1"/>
          <p:nvPr/>
        </p:nvSpPr>
        <p:spPr>
          <a:xfrm>
            <a:off x="1924672" y="4233794"/>
            <a:ext cx="7188861" cy="3589860"/>
          </a:xfrm>
          <a:prstGeom prst="rect">
            <a:avLst/>
          </a:prstGeom>
        </p:spPr>
        <p:txBody>
          <a:bodyPr lIns="0" tIns="0" rIns="0" bIns="0" rtlCol="0" anchor="t">
            <a:spAutoFit/>
          </a:bodyPr>
          <a:lstStyle/>
          <a:p>
            <a:pPr algn="l">
              <a:lnSpc>
                <a:spcPts val="3164"/>
              </a:lnSpc>
            </a:pPr>
            <a:r>
              <a:rPr lang="en-US" sz="2260">
                <a:solidFill>
                  <a:srgbClr val="FFFFFF"/>
                </a:solidFill>
                <a:latin typeface="Tomorrow"/>
              </a:rPr>
              <a:t>architecture consists of a series of inception modules with varying receptive fields, allowing for multi-scale feature extraction. These modules are followed by max-pooling layers and dense layers for classification tasks,</a:t>
            </a:r>
          </a:p>
          <a:p>
            <a:pPr algn="l">
              <a:lnSpc>
                <a:spcPts val="3164"/>
              </a:lnSpc>
              <a:spcBef>
                <a:spcPct val="0"/>
              </a:spcBef>
            </a:pPr>
            <a:r>
              <a:rPr lang="en-US" sz="2260">
                <a:solidFill>
                  <a:srgbClr val="FFFFFF"/>
                </a:solidFill>
                <a:latin typeface="Tomorrow"/>
                <a:ea typeface="Tomorrow"/>
              </a:rPr>
              <a:t>uses 3 × 3 </a:t>
            </a:r>
            <a:r>
              <a:rPr lang="en-US" sz="2260">
                <a:solidFill>
                  <a:srgbClr val="FFFFFF"/>
                </a:solidFill>
                <a:latin typeface="Tomorrow Bold"/>
              </a:rPr>
              <a:t>depthwise convolutions</a:t>
            </a:r>
            <a:r>
              <a:rPr lang="en-US" sz="2260">
                <a:solidFill>
                  <a:srgbClr val="FFFFFF"/>
                </a:solidFill>
                <a:latin typeface="Tomorrow"/>
              </a:rPr>
              <a:t> with the </a:t>
            </a:r>
            <a:r>
              <a:rPr lang="en-US" sz="2260">
                <a:solidFill>
                  <a:srgbClr val="FFFFFF"/>
                </a:solidFill>
                <a:latin typeface="Tomorrow Bold"/>
              </a:rPr>
              <a:t>inception module</a:t>
            </a:r>
            <a:r>
              <a:rPr lang="en-US" sz="2260">
                <a:solidFill>
                  <a:srgbClr val="FFFFFF"/>
                </a:solidFill>
                <a:latin typeface="Tomorrow"/>
              </a:rPr>
              <a:t>(multiple parallel convolutional pathways of different filter sizes) can be found as a means to deal with multi-scale information</a:t>
            </a:r>
          </a:p>
        </p:txBody>
      </p:sp>
      <p:sp>
        <p:nvSpPr>
          <p:cNvPr id="6" name="Freeform 6"/>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1021921" y="1028700"/>
            <a:ext cx="7492495" cy="1037383"/>
            <a:chOff x="0" y="0"/>
            <a:chExt cx="9989993" cy="1383177"/>
          </a:xfrm>
        </p:grpSpPr>
        <p:sp>
          <p:nvSpPr>
            <p:cNvPr id="8" name="Freeform 8"/>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9" name="TextBox 9"/>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0" name="TextBox 10"/>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1" name="TextBox 11"/>
          <p:cNvSpPr txBox="1"/>
          <p:nvPr/>
        </p:nvSpPr>
        <p:spPr>
          <a:xfrm>
            <a:off x="1717672" y="9499424"/>
            <a:ext cx="15639313"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D. Afchar, V. Nozick, J. Yamagishi, and I. Echizen, “Mesonet: a compact facial video forgery detection network,” in 2018 IEEE International Workshop on Information Forensics and Security (WIFS), 2018, pp. 1–7.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52053" y="-3286090"/>
            <a:ext cx="11749288" cy="13926958"/>
          </a:xfrm>
          <a:custGeom>
            <a:avLst/>
            <a:gdLst/>
            <a:ahLst/>
            <a:cxnLst/>
            <a:rect l="l" t="t" r="r" b="b"/>
            <a:pathLst>
              <a:path w="11749288" h="13926958">
                <a:moveTo>
                  <a:pt x="0" y="0"/>
                </a:moveTo>
                <a:lnTo>
                  <a:pt x="11749288" y="0"/>
                </a:lnTo>
                <a:lnTo>
                  <a:pt x="11749288" y="13926957"/>
                </a:lnTo>
                <a:lnTo>
                  <a:pt x="0" y="13926957"/>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082016" y="1028700"/>
            <a:ext cx="4177284" cy="8430827"/>
          </a:xfrm>
          <a:custGeom>
            <a:avLst/>
            <a:gdLst/>
            <a:ahLst/>
            <a:cxnLst/>
            <a:rect l="l" t="t" r="r" b="b"/>
            <a:pathLst>
              <a:path w="4177284" h="8430827">
                <a:moveTo>
                  <a:pt x="0" y="0"/>
                </a:moveTo>
                <a:lnTo>
                  <a:pt x="4177284" y="0"/>
                </a:lnTo>
                <a:lnTo>
                  <a:pt x="4177284" y="8430827"/>
                </a:lnTo>
                <a:lnTo>
                  <a:pt x="0" y="843082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924672" y="2612391"/>
            <a:ext cx="9666062" cy="1064998"/>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Light convolutional neural network(LCNN)</a:t>
            </a:r>
          </a:p>
        </p:txBody>
      </p:sp>
      <p:sp>
        <p:nvSpPr>
          <p:cNvPr id="5" name="TextBox 5"/>
          <p:cNvSpPr txBox="1"/>
          <p:nvPr/>
        </p:nvSpPr>
        <p:spPr>
          <a:xfrm>
            <a:off x="1924672" y="3961005"/>
            <a:ext cx="7188861" cy="6283689"/>
          </a:xfrm>
          <a:prstGeom prst="rect">
            <a:avLst/>
          </a:prstGeom>
        </p:spPr>
        <p:txBody>
          <a:bodyPr lIns="0" tIns="0" rIns="0" bIns="0" rtlCol="0" anchor="t">
            <a:spAutoFit/>
          </a:bodyPr>
          <a:lstStyle/>
          <a:p>
            <a:pPr algn="l">
              <a:lnSpc>
                <a:spcPts val="3304"/>
              </a:lnSpc>
            </a:pPr>
            <a:r>
              <a:rPr lang="en-US" sz="2360">
                <a:solidFill>
                  <a:srgbClr val="FFFFFF"/>
                </a:solidFill>
                <a:latin typeface="Tomorrow"/>
              </a:rPr>
              <a:t> We use </a:t>
            </a:r>
            <a:r>
              <a:rPr lang="en-US" sz="2360">
                <a:solidFill>
                  <a:srgbClr val="FFFFFF"/>
                </a:solidFill>
                <a:latin typeface="Tomorrow Bold"/>
              </a:rPr>
              <a:t>CNN</a:t>
            </a:r>
            <a:r>
              <a:rPr lang="en-US" sz="2360">
                <a:solidFill>
                  <a:srgbClr val="FFFFFF"/>
                </a:solidFill>
                <a:latin typeface="Tomorrow"/>
              </a:rPr>
              <a:t> for training,</a:t>
            </a:r>
            <a:r>
              <a:rPr lang="en-US" sz="2360">
                <a:solidFill>
                  <a:srgbClr val="FFFFFF"/>
                </a:solidFill>
                <a:latin typeface="Tomorrow Bold"/>
              </a:rPr>
              <a:t> Augmented with LFCC</a:t>
            </a:r>
            <a:r>
              <a:rPr lang="en-US" sz="2360">
                <a:solidFill>
                  <a:srgbClr val="FFFFFF"/>
                </a:solidFill>
                <a:latin typeface="Tomorrow"/>
              </a:rPr>
              <a:t> Frontend for </a:t>
            </a:r>
            <a:r>
              <a:rPr lang="en-US" sz="2360">
                <a:solidFill>
                  <a:srgbClr val="FFFFFF"/>
                </a:solidFill>
                <a:latin typeface="Tomorrow Bold"/>
              </a:rPr>
              <a:t>Feature Extraction</a:t>
            </a:r>
            <a:r>
              <a:rPr lang="en-US" sz="2360">
                <a:solidFill>
                  <a:srgbClr val="FFFFFF"/>
                </a:solidFill>
                <a:latin typeface="Tomorrow"/>
              </a:rPr>
              <a:t> and offering a more </a:t>
            </a:r>
            <a:r>
              <a:rPr lang="en-US" sz="2360">
                <a:solidFill>
                  <a:srgbClr val="FFFFFF"/>
                </a:solidFill>
                <a:latin typeface="Tomorrow Bold"/>
              </a:rPr>
              <a:t>detailed representation of the linear spectrum</a:t>
            </a:r>
            <a:r>
              <a:rPr lang="en-US" sz="2360">
                <a:solidFill>
                  <a:srgbClr val="FFFFFF"/>
                </a:solidFill>
                <a:latin typeface="Tomorrow"/>
              </a:rPr>
              <a:t>, .</a:t>
            </a:r>
          </a:p>
          <a:p>
            <a:pPr algn="l">
              <a:lnSpc>
                <a:spcPts val="3304"/>
              </a:lnSpc>
            </a:pPr>
            <a:endParaRPr lang="en-US" sz="2360">
              <a:solidFill>
                <a:srgbClr val="FFFFFF"/>
              </a:solidFill>
              <a:latin typeface="Tomorrow"/>
            </a:endParaRPr>
          </a:p>
          <a:p>
            <a:pPr algn="l">
              <a:lnSpc>
                <a:spcPts val="3304"/>
              </a:lnSpc>
            </a:pPr>
            <a:r>
              <a:rPr lang="en-US" sz="2360">
                <a:solidFill>
                  <a:srgbClr val="FFFFFF"/>
                </a:solidFill>
                <a:latin typeface="Tomorrow"/>
              </a:rPr>
              <a:t>It can be observed that the functionality of the proposed genuinization transformer is</a:t>
            </a:r>
            <a:r>
              <a:rPr lang="en-US" sz="2360">
                <a:solidFill>
                  <a:srgbClr val="FFFFFF"/>
                </a:solidFill>
                <a:latin typeface="Tomorrow Bold"/>
              </a:rPr>
              <a:t> similar to that of an autoencoder </a:t>
            </a:r>
            <a:r>
              <a:rPr lang="en-US" sz="2360">
                <a:solidFill>
                  <a:srgbClr val="FFFFFF"/>
                </a:solidFill>
                <a:latin typeface="Tomorrow"/>
              </a:rPr>
              <a:t>that learns the characteristics of genuine speech.</a:t>
            </a:r>
          </a:p>
          <a:p>
            <a:pPr algn="l">
              <a:lnSpc>
                <a:spcPts val="3304"/>
              </a:lnSpc>
            </a:pPr>
            <a:endParaRPr lang="en-US" sz="2360">
              <a:solidFill>
                <a:srgbClr val="FFFFFF"/>
              </a:solidFill>
              <a:latin typeface="Tomorrow"/>
            </a:endParaRPr>
          </a:p>
          <a:p>
            <a:pPr algn="l">
              <a:lnSpc>
                <a:spcPts val="3304"/>
              </a:lnSpc>
            </a:pPr>
            <a:r>
              <a:rPr lang="en-US" sz="2360">
                <a:solidFill>
                  <a:srgbClr val="FFFFFF"/>
                </a:solidFill>
                <a:latin typeface="Tomorrow"/>
              </a:rPr>
              <a:t>The output from these layers produces a probability score indicating whether the audio is real or fake.</a:t>
            </a:r>
          </a:p>
          <a:p>
            <a:pPr algn="l">
              <a:lnSpc>
                <a:spcPts val="3304"/>
              </a:lnSpc>
            </a:pPr>
            <a:endParaRPr lang="en-US" sz="2360">
              <a:solidFill>
                <a:srgbClr val="FFFFFF"/>
              </a:solidFill>
              <a:latin typeface="Tomorrow"/>
            </a:endParaRPr>
          </a:p>
          <a:p>
            <a:pPr algn="l">
              <a:lnSpc>
                <a:spcPts val="3304"/>
              </a:lnSpc>
            </a:pPr>
            <a:endParaRPr lang="en-US" sz="2360">
              <a:solidFill>
                <a:srgbClr val="FFFFFF"/>
              </a:solidFill>
              <a:latin typeface="Tomorrow"/>
            </a:endParaRPr>
          </a:p>
        </p:txBody>
      </p:sp>
      <p:sp>
        <p:nvSpPr>
          <p:cNvPr id="6" name="Freeform 6"/>
          <p:cNvSpPr/>
          <p:nvPr/>
        </p:nvSpPr>
        <p:spPr>
          <a:xfrm>
            <a:off x="282415" y="8489525"/>
            <a:ext cx="1360292" cy="1684572"/>
          </a:xfrm>
          <a:custGeom>
            <a:avLst/>
            <a:gdLst/>
            <a:ahLst/>
            <a:cxnLst/>
            <a:rect l="l" t="t" r="r" b="b"/>
            <a:pathLst>
              <a:path w="1360292" h="1684572">
                <a:moveTo>
                  <a:pt x="0" y="0"/>
                </a:moveTo>
                <a:lnTo>
                  <a:pt x="1360291" y="0"/>
                </a:lnTo>
                <a:lnTo>
                  <a:pt x="1360291" y="1684572"/>
                </a:lnTo>
                <a:lnTo>
                  <a:pt x="0" y="1684572"/>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1021921" y="1028700"/>
            <a:ext cx="7492495" cy="1037383"/>
            <a:chOff x="0" y="0"/>
            <a:chExt cx="9989993" cy="1383177"/>
          </a:xfrm>
        </p:grpSpPr>
        <p:sp>
          <p:nvSpPr>
            <p:cNvPr id="8" name="Freeform 8"/>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9" name="TextBox 9"/>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0" name="TextBox 10"/>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1" name="TextBox 11"/>
          <p:cNvSpPr txBox="1"/>
          <p:nvPr/>
        </p:nvSpPr>
        <p:spPr>
          <a:xfrm>
            <a:off x="1924672" y="9552081"/>
            <a:ext cx="15403396"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X. Wang and J. Yamagishi, “A comparative study on recent neural spoofing countermeasures for synthetic speech detection,” arXiv preprint arXiv:2103.11326, 2021.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059346" y="2483456"/>
            <a:ext cx="3876537" cy="548218"/>
          </a:xfrm>
          <a:prstGeom prst="rect">
            <a:avLst/>
          </a:prstGeom>
        </p:spPr>
        <p:txBody>
          <a:bodyPr lIns="0" tIns="0" rIns="0" bIns="0" rtlCol="0" anchor="t">
            <a:spAutoFit/>
          </a:bodyPr>
          <a:lstStyle/>
          <a:p>
            <a:pPr marL="0" lvl="0" indent="0" algn="l">
              <a:lnSpc>
                <a:spcPts val="4429"/>
              </a:lnSpc>
              <a:spcBef>
                <a:spcPct val="0"/>
              </a:spcBef>
            </a:pPr>
            <a:r>
              <a:rPr lang="en-US" sz="3164" u="sng">
                <a:solidFill>
                  <a:srgbClr val="FFFFFF"/>
                </a:solidFill>
                <a:latin typeface="HK Modular"/>
              </a:rPr>
              <a:t>Detection</a:t>
            </a:r>
          </a:p>
        </p:txBody>
      </p:sp>
      <p:grpSp>
        <p:nvGrpSpPr>
          <p:cNvPr id="7" name="Group 7"/>
          <p:cNvGrpSpPr/>
          <p:nvPr/>
        </p:nvGrpSpPr>
        <p:grpSpPr>
          <a:xfrm>
            <a:off x="629263" y="722173"/>
            <a:ext cx="10967530" cy="1037383"/>
            <a:chOff x="0" y="0"/>
            <a:chExt cx="14623374" cy="1383177"/>
          </a:xfrm>
        </p:grpSpPr>
        <p:sp>
          <p:nvSpPr>
            <p:cNvPr id="8" name="Freeform 8"/>
            <p:cNvSpPr/>
            <p:nvPr/>
          </p:nvSpPr>
          <p:spPr>
            <a:xfrm>
              <a:off x="0" y="0"/>
              <a:ext cx="2024781" cy="1383177"/>
            </a:xfrm>
            <a:custGeom>
              <a:avLst/>
              <a:gdLst/>
              <a:ahLst/>
              <a:cxnLst/>
              <a:rect l="l" t="t" r="r" b="b"/>
              <a:pathLst>
                <a:path w="2024781" h="1383177">
                  <a:moveTo>
                    <a:pt x="0" y="0"/>
                  </a:moveTo>
                  <a:lnTo>
                    <a:pt x="2024781" y="0"/>
                  </a:lnTo>
                  <a:lnTo>
                    <a:pt x="2024781" y="1383177"/>
                  </a:lnTo>
                  <a:lnTo>
                    <a:pt x="0" y="1383177"/>
                  </a:lnTo>
                  <a:lnTo>
                    <a:pt x="0" y="0"/>
                  </a:lnTo>
                  <a:close/>
                </a:path>
              </a:pathLst>
            </a:custGeom>
            <a:blipFill>
              <a:blip r:embed="rId5"/>
              <a:stretch>
                <a:fillRect t="-23193" b="-23193"/>
              </a:stretch>
            </a:blipFill>
          </p:spPr>
          <p:txBody>
            <a:bodyPr/>
            <a:lstStyle/>
            <a:p>
              <a:endParaRPr lang="en-US"/>
            </a:p>
          </p:txBody>
        </p:sp>
        <p:sp>
          <p:nvSpPr>
            <p:cNvPr id="9" name="TextBox 9"/>
            <p:cNvSpPr txBox="1"/>
            <p:nvPr/>
          </p:nvSpPr>
          <p:spPr>
            <a:xfrm>
              <a:off x="634444" y="380811"/>
              <a:ext cx="755894"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0" name="TextBox 10"/>
            <p:cNvSpPr txBox="1"/>
            <p:nvPr/>
          </p:nvSpPr>
          <p:spPr>
            <a:xfrm>
              <a:off x="2405782" y="179019"/>
              <a:ext cx="12217592" cy="92260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 Results</a:t>
              </a:r>
            </a:p>
          </p:txBody>
        </p:sp>
      </p:grpSp>
      <p:pic>
        <p:nvPicPr>
          <p:cNvPr id="88" name="Picture 87" descr="A close-up of a data&#10;&#10;Description automatically generated">
            <a:extLst>
              <a:ext uri="{FF2B5EF4-FFF2-40B4-BE49-F238E27FC236}">
                <a16:creationId xmlns:a16="http://schemas.microsoft.com/office/drawing/2014/main" id="{1EA3B0FD-4FF3-51E1-EB5F-588C2994D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6283776"/>
            <a:ext cx="12192000" cy="2552700"/>
          </a:xfrm>
          <a:prstGeom prst="rect">
            <a:avLst/>
          </a:prstGeom>
        </p:spPr>
      </p:pic>
      <p:pic>
        <p:nvPicPr>
          <p:cNvPr id="90" name="Picture 89" descr="A close-up of a document&#10;&#10;Description automatically generated">
            <a:extLst>
              <a:ext uri="{FF2B5EF4-FFF2-40B4-BE49-F238E27FC236}">
                <a16:creationId xmlns:a16="http://schemas.microsoft.com/office/drawing/2014/main" id="{EFAF8BA7-4D19-1895-BCB8-9C345323D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8216" y="3390900"/>
            <a:ext cx="12192000" cy="2533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84972" y="-2487133"/>
            <a:ext cx="6861301" cy="15261267"/>
            <a:chOff x="0" y="0"/>
            <a:chExt cx="9148401" cy="20348356"/>
          </a:xfrm>
        </p:grpSpPr>
        <p:sp>
          <p:nvSpPr>
            <p:cNvPr id="3" name="Freeform 3"/>
            <p:cNvSpPr/>
            <p:nvPr/>
          </p:nvSpPr>
          <p:spPr>
            <a:xfrm rot="5400000">
              <a:off x="-6719197" y="6719197"/>
              <a:ext cx="20348356" cy="6909962"/>
            </a:xfrm>
            <a:custGeom>
              <a:avLst/>
              <a:gdLst/>
              <a:ahLst/>
              <a:cxnLst/>
              <a:rect l="l" t="t" r="r" b="b"/>
              <a:pathLst>
                <a:path w="20348356" h="6909962">
                  <a:moveTo>
                    <a:pt x="0" y="0"/>
                  </a:moveTo>
                  <a:lnTo>
                    <a:pt x="20348356" y="0"/>
                  </a:lnTo>
                  <a:lnTo>
                    <a:pt x="20348356" y="6909962"/>
                  </a:lnTo>
                  <a:lnTo>
                    <a:pt x="0" y="690996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534108" y="6656391"/>
              <a:ext cx="6614293" cy="7404059"/>
            </a:xfrm>
            <a:custGeom>
              <a:avLst/>
              <a:gdLst/>
              <a:ahLst/>
              <a:cxnLst/>
              <a:rect l="l" t="t" r="r" b="b"/>
              <a:pathLst>
                <a:path w="6614293" h="7404059">
                  <a:moveTo>
                    <a:pt x="0" y="0"/>
                  </a:moveTo>
                  <a:lnTo>
                    <a:pt x="6614293" y="0"/>
                  </a:lnTo>
                  <a:lnTo>
                    <a:pt x="6614293" y="7404060"/>
                  </a:lnTo>
                  <a:lnTo>
                    <a:pt x="0" y="7404060"/>
                  </a:lnTo>
                  <a:lnTo>
                    <a:pt x="0" y="0"/>
                  </a:lnTo>
                  <a:close/>
                </a:path>
              </a:pathLst>
            </a:custGeom>
            <a:blipFill>
              <a:blip r:embed="rId4"/>
              <a:stretch>
                <a:fillRect/>
              </a:stretch>
            </a:blipFill>
          </p:spPr>
          <p:txBody>
            <a:bodyPr/>
            <a:lstStyle/>
            <a:p>
              <a:endParaRPr lang="en-US"/>
            </a:p>
          </p:txBody>
        </p:sp>
      </p:grpSp>
      <p:sp>
        <p:nvSpPr>
          <p:cNvPr id="5" name="TextBox 5"/>
          <p:cNvSpPr txBox="1"/>
          <p:nvPr/>
        </p:nvSpPr>
        <p:spPr>
          <a:xfrm>
            <a:off x="6238254" y="933450"/>
            <a:ext cx="4220652" cy="775320"/>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CONTENTS</a:t>
            </a:r>
          </a:p>
        </p:txBody>
      </p:sp>
      <p:sp>
        <p:nvSpPr>
          <p:cNvPr id="6" name="TextBox 6"/>
          <p:cNvSpPr txBox="1"/>
          <p:nvPr/>
        </p:nvSpPr>
        <p:spPr>
          <a:xfrm>
            <a:off x="8020842" y="2275270"/>
            <a:ext cx="4389596" cy="1217160"/>
          </a:xfrm>
          <a:prstGeom prst="rect">
            <a:avLst/>
          </a:prstGeom>
        </p:spPr>
        <p:txBody>
          <a:bodyPr lIns="0" tIns="0" rIns="0" bIns="0" rtlCol="0" anchor="t">
            <a:spAutoFit/>
          </a:bodyPr>
          <a:lstStyle/>
          <a:p>
            <a:pPr algn="l">
              <a:lnSpc>
                <a:spcPts val="4860"/>
              </a:lnSpc>
            </a:pPr>
            <a:r>
              <a:rPr lang="en-US" sz="3471">
                <a:solidFill>
                  <a:srgbClr val="FFFFFF"/>
                </a:solidFill>
                <a:latin typeface="Tomorrow"/>
              </a:rPr>
              <a:t>What is FakeFinder?</a:t>
            </a:r>
          </a:p>
          <a:p>
            <a:pPr marL="0" lvl="0" indent="0" algn="l">
              <a:lnSpc>
                <a:spcPts val="4860"/>
              </a:lnSpc>
              <a:spcBef>
                <a:spcPct val="0"/>
              </a:spcBef>
            </a:pPr>
            <a:endParaRPr lang="en-US" sz="3471">
              <a:solidFill>
                <a:srgbClr val="FFFFFF"/>
              </a:solidFill>
              <a:latin typeface="Tomorrow"/>
            </a:endParaRPr>
          </a:p>
        </p:txBody>
      </p:sp>
      <p:sp>
        <p:nvSpPr>
          <p:cNvPr id="7" name="TextBox 7"/>
          <p:cNvSpPr txBox="1"/>
          <p:nvPr/>
        </p:nvSpPr>
        <p:spPr>
          <a:xfrm>
            <a:off x="8020842" y="3231944"/>
            <a:ext cx="4594640" cy="1217160"/>
          </a:xfrm>
          <a:prstGeom prst="rect">
            <a:avLst/>
          </a:prstGeom>
        </p:spPr>
        <p:txBody>
          <a:bodyPr lIns="0" tIns="0" rIns="0" bIns="0" rtlCol="0" anchor="t">
            <a:spAutoFit/>
          </a:bodyPr>
          <a:lstStyle/>
          <a:p>
            <a:pPr algn="l">
              <a:lnSpc>
                <a:spcPts val="4860"/>
              </a:lnSpc>
            </a:pPr>
            <a:r>
              <a:rPr lang="en-US" sz="3471">
                <a:solidFill>
                  <a:srgbClr val="FFFFFF"/>
                </a:solidFill>
                <a:latin typeface="Tomorrow"/>
              </a:rPr>
              <a:t>Problem Statement </a:t>
            </a:r>
          </a:p>
          <a:p>
            <a:pPr marL="0" lvl="0" indent="0" algn="l">
              <a:lnSpc>
                <a:spcPts val="4860"/>
              </a:lnSpc>
              <a:spcBef>
                <a:spcPct val="0"/>
              </a:spcBef>
            </a:pPr>
            <a:endParaRPr lang="en-US" sz="3471">
              <a:solidFill>
                <a:srgbClr val="FFFFFF"/>
              </a:solidFill>
              <a:latin typeface="Tomorrow"/>
            </a:endParaRPr>
          </a:p>
        </p:txBody>
      </p:sp>
      <p:grpSp>
        <p:nvGrpSpPr>
          <p:cNvPr id="8" name="Group 8"/>
          <p:cNvGrpSpPr/>
          <p:nvPr/>
        </p:nvGrpSpPr>
        <p:grpSpPr>
          <a:xfrm>
            <a:off x="7022730" y="3154440"/>
            <a:ext cx="833648" cy="833648"/>
            <a:chOff x="0" y="0"/>
            <a:chExt cx="1111530" cy="1111530"/>
          </a:xfrm>
        </p:grpSpPr>
        <p:sp>
          <p:nvSpPr>
            <p:cNvPr id="9" name="Freeform 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grpSp>
        <p:nvGrpSpPr>
          <p:cNvPr id="11" name="Group 11"/>
          <p:cNvGrpSpPr/>
          <p:nvPr/>
        </p:nvGrpSpPr>
        <p:grpSpPr>
          <a:xfrm>
            <a:off x="7041780" y="4982503"/>
            <a:ext cx="9758254" cy="833648"/>
            <a:chOff x="0" y="0"/>
            <a:chExt cx="13011005" cy="1111530"/>
          </a:xfrm>
        </p:grpSpPr>
        <p:sp>
          <p:nvSpPr>
            <p:cNvPr id="12" name="Freeform 12"/>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sp>
          <p:nvSpPr>
            <p:cNvPr id="14" name="TextBox 14"/>
            <p:cNvSpPr txBox="1"/>
            <p:nvPr/>
          </p:nvSpPr>
          <p:spPr>
            <a:xfrm>
              <a:off x="1356215" y="120716"/>
              <a:ext cx="11654790"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Similar Apps</a:t>
              </a:r>
            </a:p>
          </p:txBody>
        </p:sp>
      </p:grpSp>
      <p:grpSp>
        <p:nvGrpSpPr>
          <p:cNvPr id="15" name="Group 15"/>
          <p:cNvGrpSpPr/>
          <p:nvPr/>
        </p:nvGrpSpPr>
        <p:grpSpPr>
          <a:xfrm>
            <a:off x="7022730" y="7408913"/>
            <a:ext cx="5793311" cy="833648"/>
            <a:chOff x="0" y="0"/>
            <a:chExt cx="7724415" cy="1111530"/>
          </a:xfrm>
        </p:grpSpPr>
        <p:sp>
          <p:nvSpPr>
            <p:cNvPr id="16" name="Freeform 16"/>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7</a:t>
              </a:r>
            </a:p>
          </p:txBody>
        </p:sp>
        <p:sp>
          <p:nvSpPr>
            <p:cNvPr id="18" name="TextBox 18"/>
            <p:cNvSpPr txBox="1"/>
            <p:nvPr/>
          </p:nvSpPr>
          <p:spPr>
            <a:xfrm>
              <a:off x="1356215" y="120716"/>
              <a:ext cx="6368200"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Data Preprocessing</a:t>
              </a:r>
            </a:p>
          </p:txBody>
        </p:sp>
      </p:grpSp>
      <p:grpSp>
        <p:nvGrpSpPr>
          <p:cNvPr id="19" name="Group 19"/>
          <p:cNvGrpSpPr/>
          <p:nvPr/>
        </p:nvGrpSpPr>
        <p:grpSpPr>
          <a:xfrm>
            <a:off x="7041780" y="8277775"/>
            <a:ext cx="4928053" cy="833648"/>
            <a:chOff x="0" y="0"/>
            <a:chExt cx="6570737" cy="1111530"/>
          </a:xfrm>
        </p:grpSpPr>
        <p:sp>
          <p:nvSpPr>
            <p:cNvPr id="20" name="Freeform 20"/>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21" name="TextBox 21"/>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8</a:t>
              </a:r>
            </a:p>
          </p:txBody>
        </p:sp>
        <p:sp>
          <p:nvSpPr>
            <p:cNvPr id="22" name="TextBox 22"/>
            <p:cNvSpPr txBox="1"/>
            <p:nvPr/>
          </p:nvSpPr>
          <p:spPr>
            <a:xfrm>
              <a:off x="1330815" y="121781"/>
              <a:ext cx="5239922"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Methodologies </a:t>
              </a:r>
            </a:p>
          </p:txBody>
        </p:sp>
      </p:grpSp>
      <p:grpSp>
        <p:nvGrpSpPr>
          <p:cNvPr id="23" name="Group 23"/>
          <p:cNvGrpSpPr/>
          <p:nvPr/>
        </p:nvGrpSpPr>
        <p:grpSpPr>
          <a:xfrm>
            <a:off x="7022730" y="9178098"/>
            <a:ext cx="833648" cy="833612"/>
            <a:chOff x="0" y="0"/>
            <a:chExt cx="1111530" cy="1111483"/>
          </a:xfrm>
        </p:grpSpPr>
        <p:sp>
          <p:nvSpPr>
            <p:cNvPr id="24" name="Freeform 24"/>
            <p:cNvSpPr/>
            <p:nvPr/>
          </p:nvSpPr>
          <p:spPr>
            <a:xfrm>
              <a:off x="0" y="0"/>
              <a:ext cx="1111530" cy="1111483"/>
            </a:xfrm>
            <a:custGeom>
              <a:avLst/>
              <a:gdLst/>
              <a:ahLst/>
              <a:cxnLst/>
              <a:rect l="l" t="t" r="r" b="b"/>
              <a:pathLst>
                <a:path w="1111530" h="1111483">
                  <a:moveTo>
                    <a:pt x="0" y="0"/>
                  </a:moveTo>
                  <a:lnTo>
                    <a:pt x="1111530" y="0"/>
                  </a:lnTo>
                  <a:lnTo>
                    <a:pt x="1111530" y="1111483"/>
                  </a:lnTo>
                  <a:lnTo>
                    <a:pt x="0" y="1111483"/>
                  </a:lnTo>
                  <a:lnTo>
                    <a:pt x="0" y="0"/>
                  </a:lnTo>
                  <a:close/>
                </a:path>
              </a:pathLst>
            </a:custGeom>
            <a:blipFill>
              <a:blip r:embed="rId5"/>
              <a:stretch>
                <a:fillRect t="-2" b="-2"/>
              </a:stretch>
            </a:blipFill>
          </p:spPr>
          <p:txBody>
            <a:bodyPr/>
            <a:lstStyle/>
            <a:p>
              <a:endParaRPr lang="en-US"/>
            </a:p>
          </p:txBody>
        </p:sp>
        <p:sp>
          <p:nvSpPr>
            <p:cNvPr id="25" name="TextBox 25"/>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9</a:t>
              </a:r>
            </a:p>
          </p:txBody>
        </p:sp>
      </p:grpSp>
      <p:sp>
        <p:nvSpPr>
          <p:cNvPr id="26" name="TextBox 26"/>
          <p:cNvSpPr txBox="1"/>
          <p:nvPr/>
        </p:nvSpPr>
        <p:spPr>
          <a:xfrm>
            <a:off x="8058942" y="9250348"/>
            <a:ext cx="8741092" cy="602618"/>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Software Modules</a:t>
            </a:r>
          </a:p>
        </p:txBody>
      </p:sp>
      <p:grpSp>
        <p:nvGrpSpPr>
          <p:cNvPr id="27" name="Group 27"/>
          <p:cNvGrpSpPr/>
          <p:nvPr/>
        </p:nvGrpSpPr>
        <p:grpSpPr>
          <a:xfrm>
            <a:off x="7022730" y="4068472"/>
            <a:ext cx="833648" cy="833648"/>
            <a:chOff x="0" y="0"/>
            <a:chExt cx="1111530" cy="1111530"/>
          </a:xfrm>
        </p:grpSpPr>
        <p:sp>
          <p:nvSpPr>
            <p:cNvPr id="28" name="Freeform 28"/>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29" name="TextBox 29"/>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sp>
        <p:nvSpPr>
          <p:cNvPr id="30" name="TextBox 30"/>
          <p:cNvSpPr txBox="1"/>
          <p:nvPr/>
        </p:nvSpPr>
        <p:spPr>
          <a:xfrm>
            <a:off x="8039892" y="4139959"/>
            <a:ext cx="8741092" cy="602588"/>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System Overview</a:t>
            </a:r>
          </a:p>
        </p:txBody>
      </p:sp>
      <p:grpSp>
        <p:nvGrpSpPr>
          <p:cNvPr id="31" name="Group 31"/>
          <p:cNvGrpSpPr/>
          <p:nvPr/>
        </p:nvGrpSpPr>
        <p:grpSpPr>
          <a:xfrm>
            <a:off x="7022730" y="2196967"/>
            <a:ext cx="833648" cy="833612"/>
            <a:chOff x="0" y="0"/>
            <a:chExt cx="1111530" cy="1111483"/>
          </a:xfrm>
        </p:grpSpPr>
        <p:sp>
          <p:nvSpPr>
            <p:cNvPr id="32" name="Freeform 32"/>
            <p:cNvSpPr/>
            <p:nvPr/>
          </p:nvSpPr>
          <p:spPr>
            <a:xfrm>
              <a:off x="0" y="0"/>
              <a:ext cx="1111530" cy="1111483"/>
            </a:xfrm>
            <a:custGeom>
              <a:avLst/>
              <a:gdLst/>
              <a:ahLst/>
              <a:cxnLst/>
              <a:rect l="l" t="t" r="r" b="b"/>
              <a:pathLst>
                <a:path w="1111530" h="1111483">
                  <a:moveTo>
                    <a:pt x="0" y="0"/>
                  </a:moveTo>
                  <a:lnTo>
                    <a:pt x="1111530" y="0"/>
                  </a:lnTo>
                  <a:lnTo>
                    <a:pt x="1111530" y="1111483"/>
                  </a:lnTo>
                  <a:lnTo>
                    <a:pt x="0" y="1111483"/>
                  </a:lnTo>
                  <a:lnTo>
                    <a:pt x="0" y="0"/>
                  </a:lnTo>
                  <a:close/>
                </a:path>
              </a:pathLst>
            </a:custGeom>
            <a:blipFill>
              <a:blip r:embed="rId5"/>
              <a:stretch>
                <a:fillRect t="-2" b="-2"/>
              </a:stretch>
            </a:blipFill>
          </p:spPr>
          <p:txBody>
            <a:bodyPr/>
            <a:lstStyle/>
            <a:p>
              <a:endParaRPr lang="en-US"/>
            </a:p>
          </p:txBody>
        </p:sp>
        <p:sp>
          <p:nvSpPr>
            <p:cNvPr id="33" name="TextBox 33"/>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1</a:t>
              </a:r>
            </a:p>
          </p:txBody>
        </p:sp>
      </p:grpSp>
      <p:grpSp>
        <p:nvGrpSpPr>
          <p:cNvPr id="34" name="Group 34"/>
          <p:cNvGrpSpPr/>
          <p:nvPr/>
        </p:nvGrpSpPr>
        <p:grpSpPr>
          <a:xfrm>
            <a:off x="7022730" y="5816151"/>
            <a:ext cx="9758254" cy="833648"/>
            <a:chOff x="0" y="0"/>
            <a:chExt cx="13011005" cy="1111530"/>
          </a:xfrm>
        </p:grpSpPr>
        <p:sp>
          <p:nvSpPr>
            <p:cNvPr id="35" name="Freeform 35"/>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36" name="TextBox 36"/>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5</a:t>
              </a:r>
            </a:p>
          </p:txBody>
        </p:sp>
        <p:sp>
          <p:nvSpPr>
            <p:cNvPr id="37" name="TextBox 37"/>
            <p:cNvSpPr txBox="1"/>
            <p:nvPr/>
          </p:nvSpPr>
          <p:spPr>
            <a:xfrm>
              <a:off x="1356215" y="120716"/>
              <a:ext cx="11654790"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Datasets</a:t>
              </a:r>
            </a:p>
          </p:txBody>
        </p:sp>
      </p:grpSp>
      <p:grpSp>
        <p:nvGrpSpPr>
          <p:cNvPr id="38" name="Group 38"/>
          <p:cNvGrpSpPr/>
          <p:nvPr/>
        </p:nvGrpSpPr>
        <p:grpSpPr>
          <a:xfrm>
            <a:off x="7003680" y="6613365"/>
            <a:ext cx="9758254" cy="833648"/>
            <a:chOff x="0" y="0"/>
            <a:chExt cx="13011005" cy="1111530"/>
          </a:xfrm>
        </p:grpSpPr>
        <p:sp>
          <p:nvSpPr>
            <p:cNvPr id="39" name="Freeform 3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5"/>
              <a:stretch>
                <a:fillRect/>
              </a:stretch>
            </a:blipFill>
          </p:spPr>
          <p:txBody>
            <a:bodyPr/>
            <a:lstStyle/>
            <a:p>
              <a:endParaRPr lang="en-US"/>
            </a:p>
          </p:txBody>
        </p:sp>
        <p:sp>
          <p:nvSpPr>
            <p:cNvPr id="40" name="TextBox 40"/>
            <p:cNvSpPr txBox="1"/>
            <p:nvPr/>
          </p:nvSpPr>
          <p:spPr>
            <a:xfrm>
              <a:off x="345539" y="293854"/>
              <a:ext cx="420453" cy="476150"/>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6</a:t>
              </a:r>
            </a:p>
          </p:txBody>
        </p:sp>
        <p:sp>
          <p:nvSpPr>
            <p:cNvPr id="41" name="TextBox 41"/>
            <p:cNvSpPr txBox="1"/>
            <p:nvPr/>
          </p:nvSpPr>
          <p:spPr>
            <a:xfrm>
              <a:off x="1356215" y="120716"/>
              <a:ext cx="11654790"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Data Preparation</a:t>
              </a:r>
            </a:p>
          </p:txBody>
        </p:sp>
      </p:grpSp>
      <p:grpSp>
        <p:nvGrpSpPr>
          <p:cNvPr id="42" name="Group 42"/>
          <p:cNvGrpSpPr/>
          <p:nvPr/>
        </p:nvGrpSpPr>
        <p:grpSpPr>
          <a:xfrm>
            <a:off x="12715762" y="2090710"/>
            <a:ext cx="9858534" cy="1034207"/>
            <a:chOff x="0" y="0"/>
            <a:chExt cx="13144711" cy="1378943"/>
          </a:xfrm>
        </p:grpSpPr>
        <p:sp>
          <p:nvSpPr>
            <p:cNvPr id="43" name="Freeform 43"/>
            <p:cNvSpPr/>
            <p:nvPr/>
          </p:nvSpPr>
          <p:spPr>
            <a:xfrm>
              <a:off x="0" y="0"/>
              <a:ext cx="1378943" cy="1378943"/>
            </a:xfrm>
            <a:custGeom>
              <a:avLst/>
              <a:gdLst/>
              <a:ahLst/>
              <a:cxnLst/>
              <a:rect l="l" t="t" r="r" b="b"/>
              <a:pathLst>
                <a:path w="1378943" h="1378943">
                  <a:moveTo>
                    <a:pt x="0" y="0"/>
                  </a:moveTo>
                  <a:lnTo>
                    <a:pt x="1378943" y="0"/>
                  </a:lnTo>
                  <a:lnTo>
                    <a:pt x="1378943" y="1378943"/>
                  </a:lnTo>
                  <a:lnTo>
                    <a:pt x="0" y="1378943"/>
                  </a:lnTo>
                  <a:lnTo>
                    <a:pt x="0" y="0"/>
                  </a:lnTo>
                  <a:close/>
                </a:path>
              </a:pathLst>
            </a:custGeom>
            <a:blipFill>
              <a:blip r:embed="rId5"/>
              <a:stretch>
                <a:fillRect/>
              </a:stretch>
            </a:blipFill>
          </p:spPr>
          <p:txBody>
            <a:bodyPr/>
            <a:lstStyle/>
            <a:p>
              <a:endParaRPr lang="en-US"/>
            </a:p>
          </p:txBody>
        </p:sp>
        <p:sp>
          <p:nvSpPr>
            <p:cNvPr id="44" name="TextBox 44"/>
            <p:cNvSpPr txBox="1"/>
            <p:nvPr/>
          </p:nvSpPr>
          <p:spPr>
            <a:xfrm>
              <a:off x="243401" y="377627"/>
              <a:ext cx="892140" cy="576064"/>
            </a:xfrm>
            <a:prstGeom prst="rect">
              <a:avLst/>
            </a:prstGeom>
          </p:spPr>
          <p:txBody>
            <a:bodyPr lIns="0" tIns="0" rIns="0" bIns="0" rtlCol="0" anchor="t">
              <a:spAutoFit/>
            </a:bodyPr>
            <a:lstStyle/>
            <a:p>
              <a:pPr marL="0" lvl="0" indent="0" algn="ctr">
                <a:lnSpc>
                  <a:spcPts val="3676"/>
                </a:lnSpc>
                <a:spcBef>
                  <a:spcPct val="0"/>
                </a:spcBef>
              </a:pPr>
              <a:r>
                <a:rPr lang="en-US" sz="2626">
                  <a:solidFill>
                    <a:srgbClr val="FFFFFF"/>
                  </a:solidFill>
                  <a:latin typeface="HK Modular"/>
                </a:rPr>
                <a:t>10</a:t>
              </a:r>
            </a:p>
          </p:txBody>
        </p:sp>
        <p:sp>
          <p:nvSpPr>
            <p:cNvPr id="45" name="TextBox 45"/>
            <p:cNvSpPr txBox="1"/>
            <p:nvPr/>
          </p:nvSpPr>
          <p:spPr>
            <a:xfrm>
              <a:off x="1489921" y="262346"/>
              <a:ext cx="11654790" cy="778090"/>
            </a:xfrm>
            <a:prstGeom prst="rect">
              <a:avLst/>
            </a:prstGeom>
          </p:spPr>
          <p:txBody>
            <a:bodyPr lIns="0" tIns="0" rIns="0" bIns="0" rtlCol="0" anchor="t">
              <a:spAutoFit/>
            </a:bodyPr>
            <a:lstStyle/>
            <a:p>
              <a:pPr marL="0" lvl="0" indent="0" algn="l">
                <a:lnSpc>
                  <a:spcPts val="4860"/>
                </a:lnSpc>
                <a:spcBef>
                  <a:spcPct val="0"/>
                </a:spcBef>
              </a:pPr>
              <a:r>
                <a:rPr lang="en-US" sz="3471">
                  <a:solidFill>
                    <a:srgbClr val="FFFFFF"/>
                  </a:solidFill>
                  <a:latin typeface="Tomorrow"/>
                </a:rPr>
                <a:t>Conclusion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132251"/>
            <a:ext cx="7089405" cy="2039396"/>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Generationmodel</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3545695"/>
            <a:ext cx="7089405" cy="3071784"/>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TEXT-to-speech models</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56065" y="8830210"/>
            <a:ext cx="1428504" cy="1398148"/>
          </a:xfrm>
          <a:custGeom>
            <a:avLst/>
            <a:gdLst/>
            <a:ahLst/>
            <a:cxnLst/>
            <a:rect l="l" t="t" r="r" b="b"/>
            <a:pathLst>
              <a:path w="1428504" h="1398148">
                <a:moveTo>
                  <a:pt x="0" y="0"/>
                </a:moveTo>
                <a:lnTo>
                  <a:pt x="1428504" y="0"/>
                </a:lnTo>
                <a:lnTo>
                  <a:pt x="1428504" y="1398149"/>
                </a:lnTo>
                <a:lnTo>
                  <a:pt x="0" y="1398149"/>
                </a:lnTo>
                <a:lnTo>
                  <a:pt x="0" y="0"/>
                </a:lnTo>
                <a:close/>
              </a:path>
            </a:pathLst>
          </a:custGeom>
          <a:blipFill>
            <a:blip r:embed="rId4"/>
            <a:stretch>
              <a:fillRect/>
            </a:stretch>
          </a:blipFill>
        </p:spPr>
        <p:txBody>
          <a:bodyPr/>
          <a:lstStyle/>
          <a:p>
            <a:endParaRPr lang="en-US"/>
          </a:p>
        </p:txBody>
      </p:sp>
      <p:sp>
        <p:nvSpPr>
          <p:cNvPr id="4" name="Freeform 4"/>
          <p:cNvSpPr/>
          <p:nvPr/>
        </p:nvSpPr>
        <p:spPr>
          <a:xfrm>
            <a:off x="8976233" y="3141537"/>
            <a:ext cx="8564049" cy="4582395"/>
          </a:xfrm>
          <a:custGeom>
            <a:avLst/>
            <a:gdLst/>
            <a:ahLst/>
            <a:cxnLst/>
            <a:rect l="l" t="t" r="r" b="b"/>
            <a:pathLst>
              <a:path w="8564049" h="4582395">
                <a:moveTo>
                  <a:pt x="0" y="0"/>
                </a:moveTo>
                <a:lnTo>
                  <a:pt x="8564049" y="0"/>
                </a:lnTo>
                <a:lnTo>
                  <a:pt x="8564049" y="4582395"/>
                </a:lnTo>
                <a:lnTo>
                  <a:pt x="0" y="458239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581560" y="2333537"/>
            <a:ext cx="3553504"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Tacotron 1</a:t>
            </a:r>
          </a:p>
        </p:txBody>
      </p:sp>
      <p:sp>
        <p:nvSpPr>
          <p:cNvPr id="6" name="TextBox 6"/>
          <p:cNvSpPr txBox="1"/>
          <p:nvPr/>
        </p:nvSpPr>
        <p:spPr>
          <a:xfrm>
            <a:off x="1540633" y="3093912"/>
            <a:ext cx="7188861" cy="1190354"/>
          </a:xfrm>
          <a:prstGeom prst="rect">
            <a:avLst/>
          </a:prstGeom>
        </p:spPr>
        <p:txBody>
          <a:bodyPr lIns="0" tIns="0" rIns="0" bIns="0" rtlCol="0" anchor="t">
            <a:spAutoFit/>
          </a:bodyPr>
          <a:lstStyle/>
          <a:p>
            <a:pPr algn="l">
              <a:lnSpc>
                <a:spcPts val="3164"/>
              </a:lnSpc>
              <a:spcBef>
                <a:spcPct val="0"/>
              </a:spcBef>
            </a:pPr>
            <a:r>
              <a:rPr lang="en-US" sz="2260">
                <a:solidFill>
                  <a:srgbClr val="FFFFFF"/>
                </a:solidFill>
                <a:latin typeface="Tomorrow"/>
              </a:rPr>
              <a:t>we introduce Tacotron, an end-to-end generative Text-to-Speech (TTS) model based on the sequence-to-sequence (seq2seq) with attention.</a:t>
            </a:r>
          </a:p>
        </p:txBody>
      </p:sp>
      <p:sp>
        <p:nvSpPr>
          <p:cNvPr id="7" name="TextBox 7"/>
          <p:cNvSpPr txBox="1"/>
          <p:nvPr/>
        </p:nvSpPr>
        <p:spPr>
          <a:xfrm>
            <a:off x="1540633" y="4456843"/>
            <a:ext cx="7188861" cy="790304"/>
          </a:xfrm>
          <a:prstGeom prst="rect">
            <a:avLst/>
          </a:prstGeom>
        </p:spPr>
        <p:txBody>
          <a:bodyPr lIns="0" tIns="0" rIns="0" bIns="0" rtlCol="0" anchor="t">
            <a:spAutoFit/>
          </a:bodyPr>
          <a:lstStyle/>
          <a:p>
            <a:pPr algn="l">
              <a:lnSpc>
                <a:spcPts val="3164"/>
              </a:lnSpc>
              <a:spcBef>
                <a:spcPct val="0"/>
              </a:spcBef>
            </a:pPr>
            <a:r>
              <a:rPr lang="en-US" sz="2260">
                <a:solidFill>
                  <a:srgbClr val="FFFFFF"/>
                </a:solidFill>
                <a:latin typeface="Tomorrow"/>
              </a:rPr>
              <a:t>Our model takes characters as input and outputs raw spectogram</a:t>
            </a:r>
          </a:p>
        </p:txBody>
      </p:sp>
      <p:sp>
        <p:nvSpPr>
          <p:cNvPr id="8" name="TextBox 8"/>
          <p:cNvSpPr txBox="1"/>
          <p:nvPr/>
        </p:nvSpPr>
        <p:spPr>
          <a:xfrm>
            <a:off x="1540633" y="6178672"/>
            <a:ext cx="7188861" cy="1990454"/>
          </a:xfrm>
          <a:prstGeom prst="rect">
            <a:avLst/>
          </a:prstGeom>
        </p:spPr>
        <p:txBody>
          <a:bodyPr lIns="0" tIns="0" rIns="0" bIns="0" rtlCol="0" anchor="t">
            <a:spAutoFit/>
          </a:bodyPr>
          <a:lstStyle/>
          <a:p>
            <a:pPr algn="l">
              <a:lnSpc>
                <a:spcPts val="3164"/>
              </a:lnSpc>
            </a:pPr>
            <a:r>
              <a:rPr lang="en-US" sz="2260">
                <a:solidFill>
                  <a:srgbClr val="FFFFFF"/>
                </a:solidFill>
                <a:latin typeface="Tomorrow"/>
              </a:rPr>
              <a:t>1. CBHG Module :</a:t>
            </a:r>
          </a:p>
          <a:p>
            <a:pPr algn="l">
              <a:lnSpc>
                <a:spcPts val="3164"/>
              </a:lnSpc>
              <a:spcBef>
                <a:spcPct val="0"/>
              </a:spcBef>
            </a:pPr>
            <a:r>
              <a:rPr lang="en-US" sz="2260">
                <a:solidFill>
                  <a:srgbClr val="FFFFFF"/>
                </a:solidFill>
                <a:latin typeface="Tomorrow"/>
              </a:rPr>
              <a:t>CBHG consists of a bank of 1-D convolutional filters, followed by highway networks and a bidirectional gated recurrent unit (GRU) recurrent neural net (RNN)</a:t>
            </a:r>
          </a:p>
        </p:txBody>
      </p:sp>
      <p:sp>
        <p:nvSpPr>
          <p:cNvPr id="9" name="TextBox 9"/>
          <p:cNvSpPr txBox="1"/>
          <p:nvPr/>
        </p:nvSpPr>
        <p:spPr>
          <a:xfrm>
            <a:off x="1540633" y="8382566"/>
            <a:ext cx="1727627" cy="390254"/>
          </a:xfrm>
          <a:prstGeom prst="rect">
            <a:avLst/>
          </a:prstGeom>
        </p:spPr>
        <p:txBody>
          <a:bodyPr lIns="0" tIns="0" rIns="0" bIns="0" rtlCol="0" anchor="t">
            <a:spAutoFit/>
          </a:bodyPr>
          <a:lstStyle/>
          <a:p>
            <a:pPr algn="l">
              <a:lnSpc>
                <a:spcPts val="3164"/>
              </a:lnSpc>
              <a:spcBef>
                <a:spcPct val="0"/>
              </a:spcBef>
            </a:pPr>
            <a:r>
              <a:rPr lang="en-US" sz="2260">
                <a:solidFill>
                  <a:srgbClr val="FFFFFF"/>
                </a:solidFill>
                <a:latin typeface="Tomorrow"/>
              </a:rPr>
              <a:t>2. Encoder</a:t>
            </a:r>
          </a:p>
        </p:txBody>
      </p:sp>
      <p:sp>
        <p:nvSpPr>
          <p:cNvPr id="10" name="TextBox 10"/>
          <p:cNvSpPr txBox="1"/>
          <p:nvPr/>
        </p:nvSpPr>
        <p:spPr>
          <a:xfrm>
            <a:off x="1540633" y="5419725"/>
            <a:ext cx="7188861" cy="390254"/>
          </a:xfrm>
          <a:prstGeom prst="rect">
            <a:avLst/>
          </a:prstGeom>
        </p:spPr>
        <p:txBody>
          <a:bodyPr lIns="0" tIns="0" rIns="0" bIns="0" rtlCol="0" anchor="t">
            <a:spAutoFit/>
          </a:bodyPr>
          <a:lstStyle/>
          <a:p>
            <a:pPr algn="l">
              <a:lnSpc>
                <a:spcPts val="3164"/>
              </a:lnSpc>
              <a:spcBef>
                <a:spcPct val="0"/>
              </a:spcBef>
            </a:pPr>
            <a:r>
              <a:rPr lang="en-US" sz="2260">
                <a:solidFill>
                  <a:srgbClr val="FFFFFF"/>
                </a:solidFill>
                <a:latin typeface="Tomorrow"/>
              </a:rPr>
              <a:t>Vocoder : Griffin-Lim model</a:t>
            </a:r>
          </a:p>
        </p:txBody>
      </p:sp>
      <p:grpSp>
        <p:nvGrpSpPr>
          <p:cNvPr id="11" name="Group 11"/>
          <p:cNvGrpSpPr/>
          <p:nvPr/>
        </p:nvGrpSpPr>
        <p:grpSpPr>
          <a:xfrm>
            <a:off x="1021921" y="1028700"/>
            <a:ext cx="7492495" cy="1037383"/>
            <a:chOff x="0" y="0"/>
            <a:chExt cx="9989993" cy="1383177"/>
          </a:xfrm>
        </p:grpSpPr>
        <p:sp>
          <p:nvSpPr>
            <p:cNvPr id="12" name="Freeform 12"/>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13" name="TextBox 13"/>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4" name="TextBox 14"/>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56065" y="8830210"/>
            <a:ext cx="1428504" cy="1398148"/>
          </a:xfrm>
          <a:custGeom>
            <a:avLst/>
            <a:gdLst/>
            <a:ahLst/>
            <a:cxnLst/>
            <a:rect l="l" t="t" r="r" b="b"/>
            <a:pathLst>
              <a:path w="1428504" h="1398148">
                <a:moveTo>
                  <a:pt x="0" y="0"/>
                </a:moveTo>
                <a:lnTo>
                  <a:pt x="1428504" y="0"/>
                </a:lnTo>
                <a:lnTo>
                  <a:pt x="1428504" y="1398149"/>
                </a:lnTo>
                <a:lnTo>
                  <a:pt x="0" y="1398149"/>
                </a:lnTo>
                <a:lnTo>
                  <a:pt x="0" y="0"/>
                </a:lnTo>
                <a:close/>
              </a:path>
            </a:pathLst>
          </a:custGeom>
          <a:blipFill>
            <a:blip r:embed="rId4"/>
            <a:stretch>
              <a:fillRect/>
            </a:stretch>
          </a:blipFill>
        </p:spPr>
        <p:txBody>
          <a:bodyPr/>
          <a:lstStyle/>
          <a:p>
            <a:endParaRPr lang="en-US"/>
          </a:p>
        </p:txBody>
      </p:sp>
      <p:sp>
        <p:nvSpPr>
          <p:cNvPr id="4" name="Freeform 4"/>
          <p:cNvSpPr/>
          <p:nvPr/>
        </p:nvSpPr>
        <p:spPr>
          <a:xfrm>
            <a:off x="8976233" y="3141537"/>
            <a:ext cx="8564049" cy="4582395"/>
          </a:xfrm>
          <a:custGeom>
            <a:avLst/>
            <a:gdLst/>
            <a:ahLst/>
            <a:cxnLst/>
            <a:rect l="l" t="t" r="r" b="b"/>
            <a:pathLst>
              <a:path w="8564049" h="4582395">
                <a:moveTo>
                  <a:pt x="0" y="0"/>
                </a:moveTo>
                <a:lnTo>
                  <a:pt x="8564049" y="0"/>
                </a:lnTo>
                <a:lnTo>
                  <a:pt x="8564049" y="4582395"/>
                </a:lnTo>
                <a:lnTo>
                  <a:pt x="0" y="458239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540633" y="3398712"/>
            <a:ext cx="7188861" cy="1190354"/>
          </a:xfrm>
          <a:prstGeom prst="rect">
            <a:avLst/>
          </a:prstGeom>
        </p:spPr>
        <p:txBody>
          <a:bodyPr lIns="0" tIns="0" rIns="0" bIns="0" rtlCol="0" anchor="t">
            <a:spAutoFit/>
          </a:bodyPr>
          <a:lstStyle/>
          <a:p>
            <a:pPr algn="l">
              <a:lnSpc>
                <a:spcPts val="3164"/>
              </a:lnSpc>
            </a:pPr>
            <a:r>
              <a:rPr lang="en-US" sz="2260">
                <a:solidFill>
                  <a:srgbClr val="FFFFFF"/>
                </a:solidFill>
                <a:latin typeface="Tomorrow"/>
              </a:rPr>
              <a:t>3. Decoder:</a:t>
            </a:r>
          </a:p>
          <a:p>
            <a:pPr algn="l">
              <a:lnSpc>
                <a:spcPts val="3164"/>
              </a:lnSpc>
              <a:spcBef>
                <a:spcPct val="0"/>
              </a:spcBef>
            </a:pPr>
            <a:r>
              <a:rPr lang="en-US" sz="2260">
                <a:solidFill>
                  <a:srgbClr val="FFFFFF"/>
                </a:solidFill>
                <a:latin typeface="Tomorrow"/>
              </a:rPr>
              <a:t>we use a simply fully-connected output layer to predict the decoder targets</a:t>
            </a:r>
          </a:p>
        </p:txBody>
      </p:sp>
      <p:sp>
        <p:nvSpPr>
          <p:cNvPr id="6" name="TextBox 6"/>
          <p:cNvSpPr txBox="1"/>
          <p:nvPr/>
        </p:nvSpPr>
        <p:spPr>
          <a:xfrm>
            <a:off x="1540633" y="5148583"/>
            <a:ext cx="7188861" cy="790304"/>
          </a:xfrm>
          <a:prstGeom prst="rect">
            <a:avLst/>
          </a:prstGeom>
        </p:spPr>
        <p:txBody>
          <a:bodyPr lIns="0" tIns="0" rIns="0" bIns="0" rtlCol="0" anchor="t">
            <a:spAutoFit/>
          </a:bodyPr>
          <a:lstStyle/>
          <a:p>
            <a:pPr algn="l">
              <a:lnSpc>
                <a:spcPts val="3164"/>
              </a:lnSpc>
            </a:pPr>
            <a:r>
              <a:rPr lang="en-US" sz="2260">
                <a:solidFill>
                  <a:srgbClr val="FFFFFF"/>
                </a:solidFill>
                <a:latin typeface="Tomorrow"/>
              </a:rPr>
              <a:t>4.Post-Processing :</a:t>
            </a:r>
          </a:p>
          <a:p>
            <a:pPr algn="l">
              <a:lnSpc>
                <a:spcPts val="3164"/>
              </a:lnSpc>
              <a:spcBef>
                <a:spcPct val="0"/>
              </a:spcBef>
            </a:pPr>
            <a:r>
              <a:rPr lang="en-US" sz="2260">
                <a:solidFill>
                  <a:srgbClr val="FFFFFF"/>
                </a:solidFill>
                <a:latin typeface="Tomorrow"/>
              </a:rPr>
              <a:t>Use Griffin_Lim as a Vocoder</a:t>
            </a:r>
          </a:p>
        </p:txBody>
      </p:sp>
      <p:sp>
        <p:nvSpPr>
          <p:cNvPr id="7" name="TextBox 7"/>
          <p:cNvSpPr txBox="1"/>
          <p:nvPr/>
        </p:nvSpPr>
        <p:spPr>
          <a:xfrm>
            <a:off x="1581560" y="2333537"/>
            <a:ext cx="3553504"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Tacotron 1</a:t>
            </a:r>
          </a:p>
        </p:txBody>
      </p:sp>
      <p:grpSp>
        <p:nvGrpSpPr>
          <p:cNvPr id="8" name="Group 8"/>
          <p:cNvGrpSpPr/>
          <p:nvPr/>
        </p:nvGrpSpPr>
        <p:grpSpPr>
          <a:xfrm>
            <a:off x="1021921" y="1028700"/>
            <a:ext cx="7492495" cy="1037383"/>
            <a:chOff x="0" y="0"/>
            <a:chExt cx="9989993" cy="1383177"/>
          </a:xfrm>
        </p:grpSpPr>
        <p:sp>
          <p:nvSpPr>
            <p:cNvPr id="9" name="Freeform 9"/>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10" name="TextBox 10"/>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1" name="TextBox 11"/>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6433368"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Freeform 4"/>
          <p:cNvSpPr/>
          <p:nvPr/>
        </p:nvSpPr>
        <p:spPr>
          <a:xfrm>
            <a:off x="9346698" y="1541044"/>
            <a:ext cx="8362928" cy="6570696"/>
          </a:xfrm>
          <a:custGeom>
            <a:avLst/>
            <a:gdLst/>
            <a:ahLst/>
            <a:cxnLst/>
            <a:rect l="l" t="t" r="r" b="b"/>
            <a:pathLst>
              <a:path w="8362928" h="6570696">
                <a:moveTo>
                  <a:pt x="0" y="0"/>
                </a:moveTo>
                <a:lnTo>
                  <a:pt x="8362928" y="0"/>
                </a:lnTo>
                <a:lnTo>
                  <a:pt x="8362928" y="6570695"/>
                </a:lnTo>
                <a:lnTo>
                  <a:pt x="0" y="6570695"/>
                </a:lnTo>
                <a:lnTo>
                  <a:pt x="0" y="0"/>
                </a:lnTo>
                <a:close/>
              </a:path>
            </a:pathLst>
          </a:custGeom>
          <a:blipFill>
            <a:blip r:embed="rId5"/>
            <a:stretch>
              <a:fillRect l="-1841" r="-1841"/>
            </a:stretch>
          </a:blipFill>
        </p:spPr>
        <p:txBody>
          <a:bodyPr/>
          <a:lstStyle/>
          <a:p>
            <a:endParaRPr lang="en-US"/>
          </a:p>
        </p:txBody>
      </p:sp>
      <p:sp>
        <p:nvSpPr>
          <p:cNvPr id="5" name="TextBox 5"/>
          <p:cNvSpPr txBox="1"/>
          <p:nvPr/>
        </p:nvSpPr>
        <p:spPr>
          <a:xfrm>
            <a:off x="1038816" y="2264580"/>
            <a:ext cx="3396374"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Tacotron 2</a:t>
            </a:r>
          </a:p>
        </p:txBody>
      </p:sp>
      <p:sp>
        <p:nvSpPr>
          <p:cNvPr id="6" name="TextBox 6"/>
          <p:cNvSpPr txBox="1"/>
          <p:nvPr/>
        </p:nvSpPr>
        <p:spPr>
          <a:xfrm>
            <a:off x="745324" y="4093419"/>
            <a:ext cx="7188861" cy="5201755"/>
          </a:xfrm>
          <a:prstGeom prst="rect">
            <a:avLst/>
          </a:prstGeom>
        </p:spPr>
        <p:txBody>
          <a:bodyPr lIns="0" tIns="0" rIns="0" bIns="0" rtlCol="0" anchor="t">
            <a:spAutoFit/>
          </a:bodyPr>
          <a:lstStyle/>
          <a:p>
            <a:pPr algn="l">
              <a:lnSpc>
                <a:spcPts val="3864"/>
              </a:lnSpc>
            </a:pPr>
            <a:endParaRPr/>
          </a:p>
          <a:p>
            <a:pPr marL="596025" lvl="1" indent="-298012" algn="l">
              <a:lnSpc>
                <a:spcPts val="3864"/>
              </a:lnSpc>
              <a:buFont typeface="Arial"/>
              <a:buChar char="•"/>
            </a:pPr>
            <a:r>
              <a:rPr lang="en-US" sz="2760">
                <a:solidFill>
                  <a:srgbClr val="FFFFFF"/>
                </a:solidFill>
                <a:latin typeface="Tomorrow"/>
              </a:rPr>
              <a:t> a recurrent seq-to-seq  prediction network with attention maps character embeddings to Mel-scale spectrograms</a:t>
            </a:r>
          </a:p>
          <a:p>
            <a:pPr marL="596025" lvl="1" indent="-298012" algn="l">
              <a:lnSpc>
                <a:spcPts val="3864"/>
              </a:lnSpc>
              <a:buFont typeface="Arial"/>
              <a:buChar char="•"/>
            </a:pPr>
            <a:r>
              <a:rPr lang="en-US" sz="2760">
                <a:solidFill>
                  <a:srgbClr val="FFFFFF"/>
                </a:solidFill>
                <a:latin typeface="Tomorrow"/>
              </a:rPr>
              <a:t>Modified version of WaveNet vocoder which generates time-domain waveform samples conditioned on the predicted mel spectrogram frames.</a:t>
            </a:r>
          </a:p>
          <a:p>
            <a:pPr marL="509667" lvl="1" indent="-254834" algn="l">
              <a:lnSpc>
                <a:spcPts val="3304"/>
              </a:lnSpc>
              <a:buFont typeface="Arial"/>
              <a:buChar char="•"/>
            </a:pPr>
            <a:r>
              <a:rPr lang="en-US" sz="2360">
                <a:solidFill>
                  <a:srgbClr val="FFFFFF"/>
                </a:solidFill>
                <a:latin typeface="Tomorrow"/>
              </a:rPr>
              <a:t>3 Conv layers</a:t>
            </a:r>
          </a:p>
          <a:p>
            <a:pPr marL="509667" lvl="1" indent="-254834" algn="l">
              <a:lnSpc>
                <a:spcPts val="3304"/>
              </a:lnSpc>
              <a:buFont typeface="Arial"/>
              <a:buChar char="•"/>
            </a:pPr>
            <a:r>
              <a:rPr lang="en-US" sz="2360">
                <a:solidFill>
                  <a:srgbClr val="FFFFFF"/>
                </a:solidFill>
                <a:latin typeface="Tomorrow"/>
              </a:rPr>
              <a:t>Bidirectional LSTM</a:t>
            </a:r>
          </a:p>
        </p:txBody>
      </p:sp>
      <p:sp>
        <p:nvSpPr>
          <p:cNvPr id="7" name="TextBox 7"/>
          <p:cNvSpPr txBox="1"/>
          <p:nvPr/>
        </p:nvSpPr>
        <p:spPr>
          <a:xfrm>
            <a:off x="1021921" y="2985238"/>
            <a:ext cx="6826539" cy="1444222"/>
          </a:xfrm>
          <a:prstGeom prst="rect">
            <a:avLst/>
          </a:prstGeom>
        </p:spPr>
        <p:txBody>
          <a:bodyPr lIns="0" tIns="0" rIns="0" bIns="0" rtlCol="0" anchor="t">
            <a:spAutoFit/>
          </a:bodyPr>
          <a:lstStyle/>
          <a:p>
            <a:pPr algn="l">
              <a:lnSpc>
                <a:spcPts val="3864"/>
              </a:lnSpc>
            </a:pPr>
            <a:r>
              <a:rPr lang="en-US" sz="2760">
                <a:solidFill>
                  <a:srgbClr val="FFFFFF"/>
                </a:solidFill>
                <a:latin typeface="Tomorrow"/>
              </a:rPr>
              <a:t>a neural network architecture for speech synthesis directly from text. The model comprises the following:</a:t>
            </a:r>
          </a:p>
        </p:txBody>
      </p:sp>
      <p:grpSp>
        <p:nvGrpSpPr>
          <p:cNvPr id="8" name="Group 8"/>
          <p:cNvGrpSpPr/>
          <p:nvPr/>
        </p:nvGrpSpPr>
        <p:grpSpPr>
          <a:xfrm>
            <a:off x="1021921" y="1028700"/>
            <a:ext cx="7492495" cy="1037383"/>
            <a:chOff x="0" y="0"/>
            <a:chExt cx="9989993" cy="1383177"/>
          </a:xfrm>
        </p:grpSpPr>
        <p:sp>
          <p:nvSpPr>
            <p:cNvPr id="9" name="Freeform 9"/>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10" name="TextBox 10"/>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1" name="TextBox 11"/>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2" name="TextBox 12"/>
          <p:cNvSpPr txBox="1"/>
          <p:nvPr/>
        </p:nvSpPr>
        <p:spPr>
          <a:xfrm>
            <a:off x="852541" y="9523774"/>
            <a:ext cx="15056167"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Shen, J., Pang, R., Weiss, R. J., Schuster, M., Jaitly, N., Yang, Z., Chen, Z., Zhang, Y., Wang, Y., Saurous, R. A., Agiomyrgiannakis, Y., &amp; Wu, Y. (2017). Natural TTS Synthesis by Conditioning WaveNet on  Mel Spectrogram Predictions. ArXiv. /abs/1712.05884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6433368"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Freeform 4"/>
          <p:cNvSpPr/>
          <p:nvPr/>
        </p:nvSpPr>
        <p:spPr>
          <a:xfrm>
            <a:off x="4305694" y="3406218"/>
            <a:ext cx="9676613" cy="5664060"/>
          </a:xfrm>
          <a:custGeom>
            <a:avLst/>
            <a:gdLst/>
            <a:ahLst/>
            <a:cxnLst/>
            <a:rect l="l" t="t" r="r" b="b"/>
            <a:pathLst>
              <a:path w="9676613" h="5664060">
                <a:moveTo>
                  <a:pt x="0" y="0"/>
                </a:moveTo>
                <a:lnTo>
                  <a:pt x="9676612" y="0"/>
                </a:lnTo>
                <a:lnTo>
                  <a:pt x="9676612" y="5664060"/>
                </a:lnTo>
                <a:lnTo>
                  <a:pt x="0" y="566406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38816" y="2264580"/>
            <a:ext cx="3396374"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Tacotron 2</a:t>
            </a:r>
          </a:p>
        </p:txBody>
      </p:sp>
      <p:grpSp>
        <p:nvGrpSpPr>
          <p:cNvPr id="6" name="Group 6"/>
          <p:cNvGrpSpPr/>
          <p:nvPr/>
        </p:nvGrpSpPr>
        <p:grpSpPr>
          <a:xfrm>
            <a:off x="1021921" y="1028700"/>
            <a:ext cx="7492495" cy="1037383"/>
            <a:chOff x="0" y="0"/>
            <a:chExt cx="9989993" cy="1383177"/>
          </a:xfrm>
        </p:grpSpPr>
        <p:sp>
          <p:nvSpPr>
            <p:cNvPr id="7" name="Freeform 7"/>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9" name="TextBox 9"/>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6433368"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38816" y="2264580"/>
            <a:ext cx="15743560" cy="1064998"/>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Tomorrow Bold"/>
              </a:rPr>
              <a:t>VITS: (Variational Inference with adversarial learning for end-to-end Text-to-Speech)</a:t>
            </a:r>
          </a:p>
        </p:txBody>
      </p:sp>
      <p:sp>
        <p:nvSpPr>
          <p:cNvPr id="5" name="TextBox 5"/>
          <p:cNvSpPr txBox="1"/>
          <p:nvPr/>
        </p:nvSpPr>
        <p:spPr>
          <a:xfrm>
            <a:off x="1021921" y="3272604"/>
            <a:ext cx="15760456" cy="5816339"/>
          </a:xfrm>
          <a:prstGeom prst="rect">
            <a:avLst/>
          </a:prstGeom>
        </p:spPr>
        <p:txBody>
          <a:bodyPr lIns="0" tIns="0" rIns="0" bIns="0" rtlCol="0" anchor="t">
            <a:spAutoFit/>
          </a:bodyPr>
          <a:lstStyle/>
          <a:p>
            <a:pPr algn="l">
              <a:lnSpc>
                <a:spcPts val="3864"/>
              </a:lnSpc>
            </a:pPr>
            <a:endParaRPr/>
          </a:p>
          <a:p>
            <a:pPr algn="l">
              <a:lnSpc>
                <a:spcPts val="3864"/>
              </a:lnSpc>
            </a:pPr>
            <a:r>
              <a:rPr lang="en-US" sz="2760">
                <a:solidFill>
                  <a:srgbClr val="FFFFFF"/>
                </a:solidFill>
                <a:latin typeface="Tomorrow"/>
              </a:rPr>
              <a:t>A conversion model </a:t>
            </a:r>
            <a:r>
              <a:rPr lang="en-US" sz="2760">
                <a:solidFill>
                  <a:srgbClr val="FFFFFF"/>
                </a:solidFill>
                <a:latin typeface="Tomorrow Bold"/>
              </a:rPr>
              <a:t>converts</a:t>
            </a:r>
            <a:r>
              <a:rPr lang="en-US" sz="2760">
                <a:solidFill>
                  <a:srgbClr val="FFFFFF"/>
                </a:solidFill>
                <a:latin typeface="Tomorrow"/>
              </a:rPr>
              <a:t> the </a:t>
            </a:r>
            <a:r>
              <a:rPr lang="en-US" sz="2760">
                <a:solidFill>
                  <a:srgbClr val="FFFFFF"/>
                </a:solidFill>
                <a:latin typeface="Tomorrow Bold"/>
              </a:rPr>
              <a:t>source acoustic features </a:t>
            </a:r>
            <a:r>
              <a:rPr lang="en-US" sz="2760">
                <a:solidFill>
                  <a:srgbClr val="FFFFFF"/>
                </a:solidFill>
                <a:latin typeface="Tomorrow"/>
              </a:rPr>
              <a:t>into</a:t>
            </a:r>
            <a:r>
              <a:rPr lang="en-US" sz="2760">
                <a:solidFill>
                  <a:srgbClr val="FFFFFF"/>
                </a:solidFill>
                <a:latin typeface="Tomorrow Bold"/>
              </a:rPr>
              <a:t> target acoustic features</a:t>
            </a:r>
            <a:r>
              <a:rPr lang="en-US" sz="2760">
                <a:solidFill>
                  <a:srgbClr val="FFFFFF"/>
                </a:solidFill>
                <a:latin typeface="Tomorrow"/>
              </a:rPr>
              <a:t> in the </a:t>
            </a:r>
            <a:r>
              <a:rPr lang="en-US" sz="2760">
                <a:solidFill>
                  <a:srgbClr val="FFFFFF"/>
                </a:solidFill>
                <a:latin typeface="Tomorrow Bold"/>
              </a:rPr>
              <a:t>first stage</a:t>
            </a:r>
            <a:r>
              <a:rPr lang="en-US" sz="2760">
                <a:solidFill>
                  <a:srgbClr val="FFFFFF"/>
                </a:solidFill>
                <a:latin typeface="Tomorrow"/>
              </a:rPr>
              <a:t>, while a </a:t>
            </a:r>
            <a:r>
              <a:rPr lang="en-US" sz="2760">
                <a:solidFill>
                  <a:srgbClr val="FFFFFF"/>
                </a:solidFill>
                <a:latin typeface="Tomorrow Bold"/>
              </a:rPr>
              <a:t>vocoder</a:t>
            </a:r>
            <a:r>
              <a:rPr lang="en-US" sz="2760">
                <a:solidFill>
                  <a:srgbClr val="FFFFFF"/>
                </a:solidFill>
                <a:latin typeface="Tomorrow"/>
              </a:rPr>
              <a:t> </a:t>
            </a:r>
            <a:r>
              <a:rPr lang="en-US" sz="2760">
                <a:solidFill>
                  <a:srgbClr val="FFFFFF"/>
                </a:solidFill>
                <a:latin typeface="Tomorrow Bold"/>
              </a:rPr>
              <a:t>transforms the converted features</a:t>
            </a:r>
            <a:r>
              <a:rPr lang="en-US" sz="2760">
                <a:solidFill>
                  <a:srgbClr val="FFFFFF"/>
                </a:solidFill>
                <a:latin typeface="Tomorrow"/>
              </a:rPr>
              <a:t> into </a:t>
            </a:r>
            <a:r>
              <a:rPr lang="en-US" sz="2760">
                <a:solidFill>
                  <a:srgbClr val="FFFFFF"/>
                </a:solidFill>
                <a:latin typeface="Tomorrow Bold"/>
              </a:rPr>
              <a:t>waveform</a:t>
            </a:r>
            <a:r>
              <a:rPr lang="en-US" sz="2760">
                <a:solidFill>
                  <a:srgbClr val="FFFFFF"/>
                </a:solidFill>
                <a:latin typeface="Tomorrow"/>
              </a:rPr>
              <a:t> in the </a:t>
            </a:r>
            <a:r>
              <a:rPr lang="en-US" sz="2760">
                <a:solidFill>
                  <a:srgbClr val="FFFFFF"/>
                </a:solidFill>
                <a:latin typeface="Tomorrow Bold"/>
              </a:rPr>
              <a:t>second stage.</a:t>
            </a:r>
          </a:p>
          <a:p>
            <a:pPr algn="l">
              <a:lnSpc>
                <a:spcPts val="3864"/>
              </a:lnSpc>
            </a:pPr>
            <a:r>
              <a:rPr lang="en-US" sz="2760">
                <a:solidFill>
                  <a:srgbClr val="FFFFFF"/>
                </a:solidFill>
                <a:latin typeface="Tomorrow"/>
              </a:rPr>
              <a:t>The two models are usually trained </a:t>
            </a:r>
            <a:r>
              <a:rPr lang="en-US" sz="2760">
                <a:solidFill>
                  <a:srgbClr val="FFFFFF"/>
                </a:solidFill>
                <a:latin typeface="Tomorrow Bold"/>
              </a:rPr>
              <a:t>separately</a:t>
            </a:r>
            <a:r>
              <a:rPr lang="en-US" sz="2760">
                <a:solidFill>
                  <a:srgbClr val="FFFFFF"/>
                </a:solidFill>
                <a:latin typeface="Tomorrow"/>
              </a:rPr>
              <a:t>.</a:t>
            </a:r>
          </a:p>
          <a:p>
            <a:pPr algn="l">
              <a:lnSpc>
                <a:spcPts val="3864"/>
              </a:lnSpc>
            </a:pPr>
            <a:r>
              <a:rPr lang="en-US" sz="2760">
                <a:solidFill>
                  <a:srgbClr val="FFFFFF"/>
                </a:solidFill>
                <a:latin typeface="Tomorrow Bold"/>
              </a:rPr>
              <a:t>acoustic feature</a:t>
            </a:r>
            <a:r>
              <a:rPr lang="en-US" sz="2760">
                <a:solidFill>
                  <a:srgbClr val="FFFFFF"/>
                </a:solidFill>
                <a:latin typeface="Tomorrow"/>
              </a:rPr>
              <a:t> predicted by conversion model has a </a:t>
            </a:r>
            <a:r>
              <a:rPr lang="en-US" sz="2760">
                <a:solidFill>
                  <a:srgbClr val="FFFFFF"/>
                </a:solidFill>
                <a:latin typeface="Tomorrow Bold"/>
              </a:rPr>
              <a:t>different distribution</a:t>
            </a:r>
            <a:r>
              <a:rPr lang="en-US" sz="2760">
                <a:solidFill>
                  <a:srgbClr val="FFFFFF"/>
                </a:solidFill>
                <a:latin typeface="Tomorrow"/>
              </a:rPr>
              <a:t> </a:t>
            </a:r>
            <a:r>
              <a:rPr lang="en-US" sz="2760">
                <a:solidFill>
                  <a:srgbClr val="FFFFFF"/>
                </a:solidFill>
                <a:latin typeface="Tomorrow Bold"/>
              </a:rPr>
              <a:t>from</a:t>
            </a:r>
            <a:r>
              <a:rPr lang="en-US" sz="2760">
                <a:solidFill>
                  <a:srgbClr val="FFFFFF"/>
                </a:solidFill>
                <a:latin typeface="Tomorrow"/>
              </a:rPr>
              <a:t> that the </a:t>
            </a:r>
            <a:r>
              <a:rPr lang="en-US" sz="2760">
                <a:solidFill>
                  <a:srgbClr val="FFFFFF"/>
                </a:solidFill>
                <a:latin typeface="Tomorrow Bold"/>
              </a:rPr>
              <a:t>vocoder uses</a:t>
            </a:r>
            <a:r>
              <a:rPr lang="en-US" sz="2760">
                <a:solidFill>
                  <a:srgbClr val="FFFFFF"/>
                </a:solidFill>
                <a:latin typeface="Tomorrow"/>
              </a:rPr>
              <a:t> during training</a:t>
            </a:r>
          </a:p>
          <a:p>
            <a:pPr algn="l">
              <a:lnSpc>
                <a:spcPts val="3864"/>
              </a:lnSpc>
            </a:pPr>
            <a:r>
              <a:rPr lang="en-US" sz="2760">
                <a:solidFill>
                  <a:srgbClr val="FFFFFF"/>
                </a:solidFill>
                <a:latin typeface="Tomorrow"/>
              </a:rPr>
              <a:t>this </a:t>
            </a:r>
            <a:r>
              <a:rPr lang="en-US" sz="2760">
                <a:solidFill>
                  <a:srgbClr val="FFFFFF"/>
                </a:solidFill>
                <a:latin typeface="Tomorrow Bold"/>
              </a:rPr>
              <a:t>mismatch</a:t>
            </a:r>
            <a:r>
              <a:rPr lang="en-US" sz="2760">
                <a:solidFill>
                  <a:srgbClr val="FFFFFF"/>
                </a:solidFill>
                <a:latin typeface="Tomorrow"/>
              </a:rPr>
              <a:t> problem, can </a:t>
            </a:r>
            <a:r>
              <a:rPr lang="en-US" sz="2760">
                <a:solidFill>
                  <a:srgbClr val="FFFFFF"/>
                </a:solidFill>
                <a:latin typeface="Tomorrow Bold"/>
              </a:rPr>
              <a:t>degrade</a:t>
            </a:r>
            <a:r>
              <a:rPr lang="en-US" sz="2760">
                <a:solidFill>
                  <a:srgbClr val="FFFFFF"/>
                </a:solidFill>
                <a:latin typeface="Tomorrow"/>
              </a:rPr>
              <a:t> the quality of reconstructed waveform</a:t>
            </a:r>
          </a:p>
          <a:p>
            <a:pPr algn="l">
              <a:lnSpc>
                <a:spcPts val="3864"/>
              </a:lnSpc>
            </a:pPr>
            <a:r>
              <a:rPr lang="en-US" sz="2760">
                <a:solidFill>
                  <a:srgbClr val="FFFFFF"/>
                </a:solidFill>
                <a:latin typeface="Tomorrow"/>
              </a:rPr>
              <a:t>VITS is a one stage model that can do both TTS and VC. By </a:t>
            </a:r>
            <a:r>
              <a:rPr lang="en-US" sz="2760">
                <a:solidFill>
                  <a:srgbClr val="FFFFFF"/>
                </a:solidFill>
                <a:latin typeface="Tomorrow Bold"/>
              </a:rPr>
              <a:t>connecting models</a:t>
            </a:r>
            <a:r>
              <a:rPr lang="en-US" sz="2760">
                <a:solidFill>
                  <a:srgbClr val="FFFFFF"/>
                </a:solidFill>
                <a:latin typeface="Tomorrow"/>
              </a:rPr>
              <a:t> of the two stages through </a:t>
            </a:r>
            <a:r>
              <a:rPr lang="en-US" sz="2760">
                <a:solidFill>
                  <a:srgbClr val="FFFFFF"/>
                </a:solidFill>
                <a:latin typeface="Tomorrow Bold"/>
              </a:rPr>
              <a:t>latent variables</a:t>
            </a:r>
            <a:r>
              <a:rPr lang="en-US" sz="2760">
                <a:solidFill>
                  <a:srgbClr val="FFFFFF"/>
                </a:solidFill>
                <a:latin typeface="Tomorrow"/>
              </a:rPr>
              <a:t> of a conditional variational autoencoder (CVAE), </a:t>
            </a:r>
            <a:r>
              <a:rPr lang="en-US" sz="2760">
                <a:solidFill>
                  <a:srgbClr val="FFFFFF"/>
                </a:solidFill>
                <a:latin typeface="Tomorrow Bold"/>
              </a:rPr>
              <a:t>augmented with GAN training</a:t>
            </a:r>
          </a:p>
          <a:p>
            <a:pPr algn="l">
              <a:lnSpc>
                <a:spcPts val="3864"/>
              </a:lnSpc>
            </a:pPr>
            <a:r>
              <a:rPr lang="en-US" sz="2760">
                <a:solidFill>
                  <a:srgbClr val="FFFFFF"/>
                </a:solidFill>
                <a:latin typeface="Tomorrow"/>
              </a:rPr>
              <a:t>the feature </a:t>
            </a:r>
            <a:r>
              <a:rPr lang="en-US" sz="2760">
                <a:solidFill>
                  <a:srgbClr val="FFFFFF"/>
                </a:solidFill>
                <a:latin typeface="Tomorrow Bold"/>
              </a:rPr>
              <a:t>mismatch is reduced</a:t>
            </a:r>
          </a:p>
        </p:txBody>
      </p:sp>
      <p:grpSp>
        <p:nvGrpSpPr>
          <p:cNvPr id="6" name="Group 6"/>
          <p:cNvGrpSpPr/>
          <p:nvPr/>
        </p:nvGrpSpPr>
        <p:grpSpPr>
          <a:xfrm>
            <a:off x="1021921" y="1028700"/>
            <a:ext cx="7492495" cy="1037383"/>
            <a:chOff x="0" y="0"/>
            <a:chExt cx="9989993" cy="1383177"/>
          </a:xfrm>
        </p:grpSpPr>
        <p:sp>
          <p:nvSpPr>
            <p:cNvPr id="7" name="Freeform 7"/>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5"/>
              <a:stretch>
                <a:fillRect t="-2" b="-2"/>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9" name="TextBox 9"/>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0" name="TextBox 10"/>
          <p:cNvSpPr txBox="1"/>
          <p:nvPr/>
        </p:nvSpPr>
        <p:spPr>
          <a:xfrm>
            <a:off x="1182419" y="9467841"/>
            <a:ext cx="14721142"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 Kim, J., Kong, J., &amp; Son, J. (2021). Conditional Variational Autoencoder with Adversarial Learning for End-to-End Text-to-Speech. ArXiv. /abs/2106.06103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6433368"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Freeform 4"/>
          <p:cNvSpPr/>
          <p:nvPr/>
        </p:nvSpPr>
        <p:spPr>
          <a:xfrm>
            <a:off x="2875879" y="2554279"/>
            <a:ext cx="12536242" cy="6911005"/>
          </a:xfrm>
          <a:custGeom>
            <a:avLst/>
            <a:gdLst/>
            <a:ahLst/>
            <a:cxnLst/>
            <a:rect l="l" t="t" r="r" b="b"/>
            <a:pathLst>
              <a:path w="12536242" h="6911005">
                <a:moveTo>
                  <a:pt x="0" y="0"/>
                </a:moveTo>
                <a:lnTo>
                  <a:pt x="12536242" y="0"/>
                </a:lnTo>
                <a:lnTo>
                  <a:pt x="12536242" y="6911006"/>
                </a:lnTo>
                <a:lnTo>
                  <a:pt x="0" y="691100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38816" y="2264580"/>
            <a:ext cx="1616891"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VITS</a:t>
            </a:r>
          </a:p>
        </p:txBody>
      </p:sp>
      <p:grpSp>
        <p:nvGrpSpPr>
          <p:cNvPr id="6" name="Group 6"/>
          <p:cNvGrpSpPr/>
          <p:nvPr/>
        </p:nvGrpSpPr>
        <p:grpSpPr>
          <a:xfrm>
            <a:off x="1021921" y="1028700"/>
            <a:ext cx="7492495" cy="1037383"/>
            <a:chOff x="0" y="0"/>
            <a:chExt cx="9989993" cy="1383177"/>
          </a:xfrm>
        </p:grpSpPr>
        <p:sp>
          <p:nvSpPr>
            <p:cNvPr id="7" name="Freeform 7"/>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9" name="TextBox 9"/>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6433368"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Freeform 4"/>
          <p:cNvSpPr/>
          <p:nvPr/>
        </p:nvSpPr>
        <p:spPr>
          <a:xfrm>
            <a:off x="6921033" y="3209636"/>
            <a:ext cx="10965936" cy="5215889"/>
          </a:xfrm>
          <a:custGeom>
            <a:avLst/>
            <a:gdLst/>
            <a:ahLst/>
            <a:cxnLst/>
            <a:rect l="l" t="t" r="r" b="b"/>
            <a:pathLst>
              <a:path w="10965936" h="5215889">
                <a:moveTo>
                  <a:pt x="0" y="0"/>
                </a:moveTo>
                <a:lnTo>
                  <a:pt x="10965936" y="0"/>
                </a:lnTo>
                <a:lnTo>
                  <a:pt x="10965936" y="5215889"/>
                </a:lnTo>
                <a:lnTo>
                  <a:pt x="0" y="521588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038816" y="2264580"/>
            <a:ext cx="1616891"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VITS</a:t>
            </a:r>
          </a:p>
        </p:txBody>
      </p:sp>
      <p:sp>
        <p:nvSpPr>
          <p:cNvPr id="6" name="TextBox 6"/>
          <p:cNvSpPr txBox="1"/>
          <p:nvPr/>
        </p:nvSpPr>
        <p:spPr>
          <a:xfrm>
            <a:off x="1021921" y="3196404"/>
            <a:ext cx="5328454" cy="2415914"/>
          </a:xfrm>
          <a:prstGeom prst="rect">
            <a:avLst/>
          </a:prstGeom>
        </p:spPr>
        <p:txBody>
          <a:bodyPr lIns="0" tIns="0" rIns="0" bIns="0" rtlCol="0" anchor="t">
            <a:spAutoFit/>
          </a:bodyPr>
          <a:lstStyle/>
          <a:p>
            <a:pPr algn="l">
              <a:lnSpc>
                <a:spcPts val="3864"/>
              </a:lnSpc>
            </a:pPr>
            <a:r>
              <a:rPr lang="en-US" sz="2760">
                <a:solidFill>
                  <a:srgbClr val="FFFFFF"/>
                </a:solidFill>
                <a:latin typeface="Tomorrow"/>
              </a:rPr>
              <a:t>consists of :</a:t>
            </a:r>
            <a:r>
              <a:rPr lang="en-US" sz="2760">
                <a:solidFill>
                  <a:srgbClr val="FFFFFF"/>
                </a:solidFill>
                <a:latin typeface="Tomorrow Bold"/>
              </a:rPr>
              <a:t>posterior encoder</a:t>
            </a:r>
            <a:r>
              <a:rPr lang="en-US" sz="2760">
                <a:solidFill>
                  <a:srgbClr val="FFFFFF"/>
                </a:solidFill>
                <a:latin typeface="Tomorrow"/>
              </a:rPr>
              <a:t>, </a:t>
            </a:r>
            <a:r>
              <a:rPr lang="en-US" sz="2760">
                <a:solidFill>
                  <a:srgbClr val="FFFFFF"/>
                </a:solidFill>
                <a:latin typeface="Tomorrow Bold"/>
              </a:rPr>
              <a:t>prior encoder</a:t>
            </a:r>
            <a:r>
              <a:rPr lang="en-US" sz="2760">
                <a:solidFill>
                  <a:srgbClr val="FFFFFF"/>
                </a:solidFill>
                <a:latin typeface="Tomorrow"/>
              </a:rPr>
              <a:t>, each consist of a </a:t>
            </a:r>
            <a:r>
              <a:rPr lang="en-US" sz="2760">
                <a:solidFill>
                  <a:srgbClr val="FFFFFF"/>
                </a:solidFill>
                <a:latin typeface="Tomorrow Bold"/>
              </a:rPr>
              <a:t>non-causal WaveNet residual blocks</a:t>
            </a:r>
            <a:r>
              <a:rPr lang="en-US" sz="2760">
                <a:solidFill>
                  <a:srgbClr val="FFFFFF"/>
                </a:solidFill>
                <a:latin typeface="Tomorrow"/>
              </a:rPr>
              <a:t>.</a:t>
            </a:r>
          </a:p>
          <a:p>
            <a:pPr algn="l">
              <a:lnSpc>
                <a:spcPts val="3864"/>
              </a:lnSpc>
            </a:pPr>
            <a:endParaRPr lang="en-US" sz="2760">
              <a:solidFill>
                <a:srgbClr val="FFFFFF"/>
              </a:solidFill>
              <a:latin typeface="Tomorrow"/>
            </a:endParaRPr>
          </a:p>
        </p:txBody>
      </p:sp>
      <p:sp>
        <p:nvSpPr>
          <p:cNvPr id="7" name="TextBox 7"/>
          <p:cNvSpPr txBox="1"/>
          <p:nvPr/>
        </p:nvSpPr>
        <p:spPr>
          <a:xfrm>
            <a:off x="1021921" y="5554847"/>
            <a:ext cx="5328454" cy="3873239"/>
          </a:xfrm>
          <a:prstGeom prst="rect">
            <a:avLst/>
          </a:prstGeom>
        </p:spPr>
        <p:txBody>
          <a:bodyPr lIns="0" tIns="0" rIns="0" bIns="0" rtlCol="0" anchor="t">
            <a:spAutoFit/>
          </a:bodyPr>
          <a:lstStyle/>
          <a:p>
            <a:pPr algn="l">
              <a:lnSpc>
                <a:spcPts val="3864"/>
              </a:lnSpc>
            </a:pPr>
            <a:r>
              <a:rPr lang="en-US" sz="2760">
                <a:solidFill>
                  <a:srgbClr val="FFFFFF"/>
                </a:solidFill>
                <a:latin typeface="Tomorrow Bold"/>
              </a:rPr>
              <a:t>encoder</a:t>
            </a:r>
            <a:r>
              <a:rPr lang="en-US" sz="2760">
                <a:solidFill>
                  <a:srgbClr val="FFFFFF"/>
                </a:solidFill>
                <a:latin typeface="Tomorrow"/>
              </a:rPr>
              <a:t>,  </a:t>
            </a:r>
            <a:r>
              <a:rPr lang="en-US" sz="2760">
                <a:solidFill>
                  <a:srgbClr val="FFFFFF"/>
                </a:solidFill>
                <a:latin typeface="Tomorrow Bold"/>
              </a:rPr>
              <a:t>decoder</a:t>
            </a:r>
            <a:r>
              <a:rPr lang="en-US" sz="2760">
                <a:solidFill>
                  <a:srgbClr val="FFFFFF"/>
                </a:solidFill>
                <a:latin typeface="Tomorrow"/>
              </a:rPr>
              <a:t>, </a:t>
            </a:r>
            <a:r>
              <a:rPr lang="en-US" sz="2760">
                <a:solidFill>
                  <a:srgbClr val="FFFFFF"/>
                </a:solidFill>
                <a:latin typeface="Tomorrow Bold"/>
              </a:rPr>
              <a:t>discriminator</a:t>
            </a:r>
            <a:r>
              <a:rPr lang="en-US" sz="2760">
                <a:solidFill>
                  <a:srgbClr val="FFFFFF"/>
                </a:solidFill>
                <a:latin typeface="Tomorrow"/>
              </a:rPr>
              <a:t> (decoder and the multi-period discriminator is the </a:t>
            </a:r>
            <a:r>
              <a:rPr lang="en-US" sz="2760">
                <a:solidFill>
                  <a:srgbClr val="FFFFFF"/>
                </a:solidFill>
                <a:latin typeface="Tomorrow Bold"/>
              </a:rPr>
              <a:t>same as</a:t>
            </a:r>
            <a:r>
              <a:rPr lang="en-US" sz="2760">
                <a:solidFill>
                  <a:srgbClr val="FFFFFF"/>
                </a:solidFill>
                <a:latin typeface="Tomorrow"/>
              </a:rPr>
              <a:t> the </a:t>
            </a:r>
            <a:r>
              <a:rPr lang="en-US" sz="2760">
                <a:solidFill>
                  <a:srgbClr val="FFFFFF"/>
                </a:solidFill>
                <a:latin typeface="Tomorrow Bold"/>
              </a:rPr>
              <a:t>generator</a:t>
            </a:r>
            <a:r>
              <a:rPr lang="en-US" sz="2760">
                <a:solidFill>
                  <a:srgbClr val="FFFFFF"/>
                </a:solidFill>
                <a:latin typeface="Tomorrow"/>
              </a:rPr>
              <a:t> and multi-period discriminator of</a:t>
            </a:r>
            <a:r>
              <a:rPr lang="en-US" sz="2760">
                <a:solidFill>
                  <a:srgbClr val="FFFFFF"/>
                </a:solidFill>
                <a:latin typeface="Tomorrow Bold"/>
              </a:rPr>
              <a:t> HiFi-GAN</a:t>
            </a:r>
            <a:r>
              <a:rPr lang="en-US" sz="2760">
                <a:solidFill>
                  <a:srgbClr val="FFFFFF"/>
                </a:solidFill>
                <a:latin typeface="Tomorrow"/>
              </a:rPr>
              <a:t>), and </a:t>
            </a:r>
            <a:r>
              <a:rPr lang="en-US" sz="2760">
                <a:solidFill>
                  <a:srgbClr val="FFFFFF"/>
                </a:solidFill>
                <a:latin typeface="Tomorrow Bold"/>
              </a:rPr>
              <a:t>stochastic duration predictor</a:t>
            </a:r>
            <a:r>
              <a:rPr lang="en-US" sz="2760">
                <a:solidFill>
                  <a:srgbClr val="FFFFFF"/>
                </a:solidFill>
                <a:latin typeface="Tomorrow"/>
              </a:rPr>
              <a:t>. </a:t>
            </a:r>
          </a:p>
          <a:p>
            <a:pPr algn="l">
              <a:lnSpc>
                <a:spcPts val="3864"/>
              </a:lnSpc>
            </a:pPr>
            <a:endParaRPr lang="en-US" sz="2760">
              <a:solidFill>
                <a:srgbClr val="FFFFFF"/>
              </a:solidFill>
              <a:latin typeface="Tomorrow"/>
            </a:endParaRPr>
          </a:p>
        </p:txBody>
      </p:sp>
      <p:grpSp>
        <p:nvGrpSpPr>
          <p:cNvPr id="8" name="Group 8"/>
          <p:cNvGrpSpPr/>
          <p:nvPr/>
        </p:nvGrpSpPr>
        <p:grpSpPr>
          <a:xfrm>
            <a:off x="1021921" y="1028700"/>
            <a:ext cx="7492495" cy="1037383"/>
            <a:chOff x="0" y="0"/>
            <a:chExt cx="9989993" cy="1383177"/>
          </a:xfrm>
        </p:grpSpPr>
        <p:sp>
          <p:nvSpPr>
            <p:cNvPr id="9" name="Freeform 9"/>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10" name="TextBox 10"/>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1" name="TextBox 11"/>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4"/>
            <a:stretch>
              <a:fillRect/>
            </a:stretch>
          </a:blipFill>
        </p:spPr>
        <p:txBody>
          <a:bodyPr/>
          <a:lstStyle/>
          <a:p>
            <a:endParaRPr lang="en-US"/>
          </a:p>
        </p:txBody>
      </p:sp>
      <p:sp>
        <p:nvSpPr>
          <p:cNvPr id="4" name="Freeform 4"/>
          <p:cNvSpPr/>
          <p:nvPr/>
        </p:nvSpPr>
        <p:spPr>
          <a:xfrm>
            <a:off x="9927533" y="2697969"/>
            <a:ext cx="7331767" cy="5917962"/>
          </a:xfrm>
          <a:custGeom>
            <a:avLst/>
            <a:gdLst/>
            <a:ahLst/>
            <a:cxnLst/>
            <a:rect l="l" t="t" r="r" b="b"/>
            <a:pathLst>
              <a:path w="7331767" h="5917962">
                <a:moveTo>
                  <a:pt x="0" y="0"/>
                </a:moveTo>
                <a:lnTo>
                  <a:pt x="7331767" y="0"/>
                </a:lnTo>
                <a:lnTo>
                  <a:pt x="7331767" y="5917962"/>
                </a:lnTo>
                <a:lnTo>
                  <a:pt x="0" y="591796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924672" y="2647920"/>
            <a:ext cx="2436763"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YourTTs</a:t>
            </a:r>
          </a:p>
        </p:txBody>
      </p:sp>
      <p:sp>
        <p:nvSpPr>
          <p:cNvPr id="6" name="TextBox 6"/>
          <p:cNvSpPr txBox="1"/>
          <p:nvPr/>
        </p:nvSpPr>
        <p:spPr>
          <a:xfrm>
            <a:off x="1924672" y="3688299"/>
            <a:ext cx="7188861" cy="5190854"/>
          </a:xfrm>
          <a:prstGeom prst="rect">
            <a:avLst/>
          </a:prstGeom>
        </p:spPr>
        <p:txBody>
          <a:bodyPr lIns="0" tIns="0" rIns="0" bIns="0" rtlCol="0" anchor="t">
            <a:spAutoFit/>
          </a:bodyPr>
          <a:lstStyle/>
          <a:p>
            <a:pPr algn="l">
              <a:lnSpc>
                <a:spcPts val="3164"/>
              </a:lnSpc>
            </a:pPr>
            <a:r>
              <a:rPr lang="en-US" sz="2260">
                <a:solidFill>
                  <a:srgbClr val="FFFFFF"/>
                </a:solidFill>
                <a:latin typeface="Tomorrow"/>
              </a:rPr>
              <a:t>Based on the VITS (Variational Inference Text-to-Speech) model.</a:t>
            </a:r>
          </a:p>
          <a:p>
            <a:pPr algn="l">
              <a:lnSpc>
                <a:spcPts val="3164"/>
              </a:lnSpc>
            </a:pPr>
            <a:r>
              <a:rPr lang="en-US" sz="2260">
                <a:solidFill>
                  <a:srgbClr val="FFFFFF"/>
                </a:solidFill>
                <a:latin typeface="Tomorrow"/>
              </a:rPr>
              <a:t>It builds upon VITS and </a:t>
            </a:r>
            <a:r>
              <a:rPr lang="en-US" sz="2260">
                <a:solidFill>
                  <a:srgbClr val="FFFFFF"/>
                </a:solidFill>
                <a:latin typeface="Tomorrow Bold"/>
              </a:rPr>
              <a:t>adds</a:t>
            </a:r>
            <a:r>
              <a:rPr lang="en-US" sz="2260">
                <a:solidFill>
                  <a:srgbClr val="FFFFFF"/>
                </a:solidFill>
                <a:latin typeface="Tomorrow"/>
              </a:rPr>
              <a:t> </a:t>
            </a:r>
            <a:r>
              <a:rPr lang="en-US" sz="2260">
                <a:solidFill>
                  <a:srgbClr val="FFFFFF"/>
                </a:solidFill>
                <a:latin typeface="Tomorrow Bold"/>
              </a:rPr>
              <a:t>modifications </a:t>
            </a:r>
            <a:r>
              <a:rPr lang="en-US" sz="2260">
                <a:solidFill>
                  <a:srgbClr val="FFFFFF"/>
                </a:solidFill>
                <a:latin typeface="Tomorrow"/>
              </a:rPr>
              <a:t>for zero-shot multi-speaker and multilingual training. </a:t>
            </a:r>
          </a:p>
          <a:p>
            <a:pPr algn="l">
              <a:lnSpc>
                <a:spcPts val="3164"/>
              </a:lnSpc>
            </a:pPr>
            <a:endParaRPr lang="en-US" sz="2260">
              <a:solidFill>
                <a:srgbClr val="FFFFFF"/>
              </a:solidFill>
              <a:latin typeface="Tomorrow"/>
            </a:endParaRPr>
          </a:p>
          <a:p>
            <a:pPr algn="l">
              <a:lnSpc>
                <a:spcPts val="3164"/>
              </a:lnSpc>
            </a:pPr>
            <a:r>
              <a:rPr lang="en-US" sz="2260">
                <a:solidFill>
                  <a:srgbClr val="FFFFFF"/>
                </a:solidFill>
                <a:latin typeface="Tomorrow"/>
              </a:rPr>
              <a:t>​The model uses a</a:t>
            </a:r>
            <a:r>
              <a:rPr lang="en-US" sz="2260">
                <a:solidFill>
                  <a:srgbClr val="FFFFFF"/>
                </a:solidFill>
                <a:latin typeface="Tomorrow Bold"/>
              </a:rPr>
              <a:t> transformer-based text encoder</a:t>
            </a:r>
            <a:r>
              <a:rPr lang="en-US" sz="2260">
                <a:solidFill>
                  <a:srgbClr val="FFFFFF"/>
                </a:solidFill>
                <a:latin typeface="Tomorrow"/>
              </a:rPr>
              <a:t>, and a </a:t>
            </a:r>
            <a:r>
              <a:rPr lang="en-US" sz="2260">
                <a:solidFill>
                  <a:srgbClr val="FFFFFF"/>
                </a:solidFill>
                <a:latin typeface="Tomorrow Bold"/>
              </a:rPr>
              <a:t>HiFi-GAN vocoder</a:t>
            </a:r>
            <a:r>
              <a:rPr lang="en-US" sz="2260">
                <a:solidFill>
                  <a:srgbClr val="FFFFFF"/>
                </a:solidFill>
                <a:latin typeface="Tomorrow"/>
              </a:rPr>
              <a:t>. ​ </a:t>
            </a:r>
          </a:p>
          <a:p>
            <a:pPr algn="l">
              <a:lnSpc>
                <a:spcPts val="3164"/>
              </a:lnSpc>
            </a:pPr>
            <a:r>
              <a:rPr lang="en-US" sz="2260">
                <a:solidFill>
                  <a:srgbClr val="FFFFFF"/>
                </a:solidFill>
                <a:latin typeface="Tomorrow"/>
              </a:rPr>
              <a:t>It also incorporates a</a:t>
            </a:r>
            <a:r>
              <a:rPr lang="en-US" sz="2260">
                <a:solidFill>
                  <a:srgbClr val="FFFFFF"/>
                </a:solidFill>
                <a:latin typeface="Tomorrow Bold"/>
              </a:rPr>
              <a:t> variational autoencoder</a:t>
            </a:r>
            <a:r>
              <a:rPr lang="en-US" sz="2260">
                <a:solidFill>
                  <a:srgbClr val="FFFFFF"/>
                </a:solidFill>
                <a:latin typeface="Tomorrow"/>
              </a:rPr>
              <a:t> (VAE) for </a:t>
            </a:r>
            <a:r>
              <a:rPr lang="en-US" sz="2260">
                <a:solidFill>
                  <a:srgbClr val="FFFFFF"/>
                </a:solidFill>
                <a:latin typeface="Tomorrow Bold"/>
              </a:rPr>
              <a:t>efficient end-to-end training </a:t>
            </a:r>
            <a:r>
              <a:rPr lang="en-US" sz="2260">
                <a:solidFill>
                  <a:srgbClr val="FFFFFF"/>
                </a:solidFill>
                <a:latin typeface="Tomorrow"/>
              </a:rPr>
              <a:t>and a </a:t>
            </a:r>
            <a:r>
              <a:rPr lang="en-US" sz="2260">
                <a:solidFill>
                  <a:srgbClr val="FFFFFF"/>
                </a:solidFill>
                <a:latin typeface="Tomorrow Bold"/>
              </a:rPr>
              <a:t>stochastic duration predictor</a:t>
            </a:r>
            <a:r>
              <a:rPr lang="en-US" sz="2260">
                <a:solidFill>
                  <a:srgbClr val="FFFFFF"/>
                </a:solidFill>
                <a:latin typeface="Tomorrow"/>
              </a:rPr>
              <a:t> for </a:t>
            </a:r>
            <a:r>
              <a:rPr lang="en-US" sz="2260">
                <a:solidFill>
                  <a:srgbClr val="FFFFFF"/>
                </a:solidFill>
                <a:latin typeface="Tomorrow Bold"/>
              </a:rPr>
              <a:t>generating human-like rhythms</a:t>
            </a:r>
            <a:r>
              <a:rPr lang="en-US" sz="2260">
                <a:solidFill>
                  <a:srgbClr val="FFFFFF"/>
                </a:solidFill>
                <a:latin typeface="Tomorrow"/>
              </a:rPr>
              <a:t> of speech.</a:t>
            </a:r>
          </a:p>
          <a:p>
            <a:pPr algn="l">
              <a:lnSpc>
                <a:spcPts val="3164"/>
              </a:lnSpc>
            </a:pPr>
            <a:endParaRPr lang="en-US" sz="2260">
              <a:solidFill>
                <a:srgbClr val="FFFFFF"/>
              </a:solidFill>
              <a:latin typeface="Tomorrow"/>
            </a:endParaRPr>
          </a:p>
          <a:p>
            <a:pPr algn="l">
              <a:lnSpc>
                <a:spcPts val="3164"/>
              </a:lnSpc>
              <a:spcBef>
                <a:spcPct val="0"/>
              </a:spcBef>
            </a:pPr>
            <a:endParaRPr lang="en-US" sz="2260">
              <a:solidFill>
                <a:srgbClr val="FFFFFF"/>
              </a:solidFill>
              <a:latin typeface="Tomorrow"/>
            </a:endParaRPr>
          </a:p>
        </p:txBody>
      </p:sp>
      <p:grpSp>
        <p:nvGrpSpPr>
          <p:cNvPr id="7" name="Group 7"/>
          <p:cNvGrpSpPr/>
          <p:nvPr/>
        </p:nvGrpSpPr>
        <p:grpSpPr>
          <a:xfrm>
            <a:off x="1021921" y="1028700"/>
            <a:ext cx="7492495" cy="1037383"/>
            <a:chOff x="0" y="0"/>
            <a:chExt cx="9989993" cy="1383177"/>
          </a:xfrm>
        </p:grpSpPr>
        <p:sp>
          <p:nvSpPr>
            <p:cNvPr id="8" name="Freeform 8"/>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9" name="TextBox 9"/>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0" name="TextBox 10"/>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
        <p:nvSpPr>
          <p:cNvPr id="11" name="TextBox 11"/>
          <p:cNvSpPr txBox="1"/>
          <p:nvPr/>
        </p:nvSpPr>
        <p:spPr>
          <a:xfrm>
            <a:off x="1307676" y="9412553"/>
            <a:ext cx="16980324" cy="399058"/>
          </a:xfrm>
          <a:prstGeom prst="rect">
            <a:avLst/>
          </a:prstGeom>
        </p:spPr>
        <p:txBody>
          <a:bodyPr lIns="0" tIns="0" rIns="0" bIns="0" rtlCol="0" anchor="t">
            <a:spAutoFit/>
          </a:bodyPr>
          <a:lstStyle/>
          <a:p>
            <a:pPr algn="ctr">
              <a:lnSpc>
                <a:spcPts val="1629"/>
              </a:lnSpc>
              <a:spcBef>
                <a:spcPct val="0"/>
              </a:spcBef>
            </a:pPr>
            <a:r>
              <a:rPr lang="en-US" sz="1164">
                <a:solidFill>
                  <a:srgbClr val="FFFFFF"/>
                </a:solidFill>
                <a:latin typeface="HK Modular"/>
              </a:rPr>
              <a:t> Casanova, E., Weber, J., Shulby, C., Junior, A. C., Gölge, E., &amp; Ponti, M. A. (2021). YourTTS: Towards Zero-Shot Multi-Speaker TTS and Zero-Shot Voice Conversion for everyone. ArXiv. /abs/2112.02418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3759294" y="3867191"/>
            <a:ext cx="10769411" cy="4330689"/>
          </a:xfrm>
          <a:prstGeom prst="rect">
            <a:avLst/>
          </a:prstGeom>
        </p:spPr>
        <p:txBody>
          <a:bodyPr lIns="0" tIns="0" rIns="0" bIns="0" rtlCol="0" anchor="t">
            <a:spAutoFit/>
          </a:bodyPr>
          <a:lstStyle/>
          <a:p>
            <a:pPr algn="l">
              <a:lnSpc>
                <a:spcPts val="4336"/>
              </a:lnSpc>
              <a:spcBef>
                <a:spcPct val="0"/>
              </a:spcBef>
            </a:pPr>
            <a:r>
              <a:rPr lang="en-US" sz="3097">
                <a:solidFill>
                  <a:srgbClr val="FFFFFF"/>
                </a:solidFill>
                <a:latin typeface="Tomorrow"/>
              </a:rPr>
              <a:t>FakeFinder is a Deepfake Audio Detection and Generation Mobile Application that we made as a countermeasure for deepfakes especially the Audio ones because We believe that it is a serious threat to our society and can be used to manipulate people and undermine trust in our institutions. Fake Finder can help combat the spread of deepfake audio and protect people from its harmful effects.</a:t>
            </a:r>
          </a:p>
        </p:txBody>
      </p:sp>
      <p:sp>
        <p:nvSpPr>
          <p:cNvPr id="8" name="Freeform 8"/>
          <p:cNvSpPr/>
          <p:nvPr/>
        </p:nvSpPr>
        <p:spPr>
          <a:xfrm flipH="1">
            <a:off x="14142357" y="5794454"/>
            <a:ext cx="4639997" cy="4758971"/>
          </a:xfrm>
          <a:custGeom>
            <a:avLst/>
            <a:gdLst/>
            <a:ahLst/>
            <a:cxnLst/>
            <a:rect l="l" t="t" r="r" b="b"/>
            <a:pathLst>
              <a:path w="4639997" h="4758971">
                <a:moveTo>
                  <a:pt x="4639997" y="0"/>
                </a:moveTo>
                <a:lnTo>
                  <a:pt x="0" y="0"/>
                </a:lnTo>
                <a:lnTo>
                  <a:pt x="0" y="4758972"/>
                </a:lnTo>
                <a:lnTo>
                  <a:pt x="4639997" y="4758972"/>
                </a:lnTo>
                <a:lnTo>
                  <a:pt x="4639997" y="0"/>
                </a:lnTo>
                <a:close/>
              </a:path>
            </a:pathLst>
          </a:custGeom>
          <a:blipFill>
            <a:blip r:embed="rId6"/>
            <a:stretch>
              <a:fillRect/>
            </a:stretch>
          </a:blipFill>
        </p:spPr>
        <p:txBody>
          <a:bodyPr/>
          <a:lstStyle/>
          <a:p>
            <a:endParaRPr lang="en-US"/>
          </a:p>
        </p:txBody>
      </p:sp>
      <p:grpSp>
        <p:nvGrpSpPr>
          <p:cNvPr id="9" name="Group 9"/>
          <p:cNvGrpSpPr/>
          <p:nvPr/>
        </p:nvGrpSpPr>
        <p:grpSpPr>
          <a:xfrm>
            <a:off x="1021921" y="1028700"/>
            <a:ext cx="1037426" cy="1037426"/>
            <a:chOff x="0" y="0"/>
            <a:chExt cx="1383234" cy="1383234"/>
          </a:xfrm>
        </p:grpSpPr>
        <p:sp>
          <p:nvSpPr>
            <p:cNvPr id="10" name="Freeform 10"/>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u="none" strike="noStrike">
                  <a:solidFill>
                    <a:srgbClr val="FFFFFF"/>
                  </a:solidFill>
                  <a:latin typeface="HK Modular"/>
                </a:rPr>
                <a:t>1</a:t>
              </a:r>
            </a:p>
          </p:txBody>
        </p:sp>
      </p:grpSp>
      <p:sp>
        <p:nvSpPr>
          <p:cNvPr id="12" name="TextBox 12"/>
          <p:cNvSpPr txBox="1"/>
          <p:nvPr/>
        </p:nvSpPr>
        <p:spPr>
          <a:xfrm>
            <a:off x="2254557" y="1141533"/>
            <a:ext cx="8739009" cy="726035"/>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rPr>
              <a:t>What is FakeFinder?</a:t>
            </a:r>
          </a:p>
        </p:txBody>
      </p:sp>
      <p:grpSp>
        <p:nvGrpSpPr>
          <p:cNvPr id="13" name="Group 13"/>
          <p:cNvGrpSpPr/>
          <p:nvPr/>
        </p:nvGrpSpPr>
        <p:grpSpPr>
          <a:xfrm>
            <a:off x="13403391" y="1028700"/>
            <a:ext cx="3597464" cy="2995707"/>
            <a:chOff x="0" y="0"/>
            <a:chExt cx="4796619" cy="3994275"/>
          </a:xfrm>
        </p:grpSpPr>
        <p:sp>
          <p:nvSpPr>
            <p:cNvPr id="14" name="Freeform 14"/>
            <p:cNvSpPr/>
            <p:nvPr/>
          </p:nvSpPr>
          <p:spPr>
            <a:xfrm>
              <a:off x="0" y="0"/>
              <a:ext cx="4796619" cy="3994275"/>
            </a:xfrm>
            <a:custGeom>
              <a:avLst/>
              <a:gdLst/>
              <a:ahLst/>
              <a:cxnLst/>
              <a:rect l="l" t="t" r="r" b="b"/>
              <a:pathLst>
                <a:path w="4796619" h="3994275">
                  <a:moveTo>
                    <a:pt x="0" y="0"/>
                  </a:moveTo>
                  <a:lnTo>
                    <a:pt x="4796619" y="0"/>
                  </a:lnTo>
                  <a:lnTo>
                    <a:pt x="4796619" y="3994275"/>
                  </a:lnTo>
                  <a:lnTo>
                    <a:pt x="0" y="3994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599767" y="1252603"/>
              <a:ext cx="3837066" cy="1394657"/>
            </a:xfrm>
            <a:prstGeom prst="rect">
              <a:avLst/>
            </a:prstGeom>
          </p:spPr>
          <p:txBody>
            <a:bodyPr lIns="0" tIns="0" rIns="0" bIns="0" rtlCol="0" anchor="t">
              <a:spAutoFit/>
            </a:bodyPr>
            <a:lstStyle/>
            <a:p>
              <a:pPr algn="ctr">
                <a:lnSpc>
                  <a:spcPts val="2814"/>
                </a:lnSpc>
                <a:spcBef>
                  <a:spcPct val="0"/>
                </a:spcBef>
              </a:pPr>
              <a:r>
                <a:rPr lang="en-US" sz="2010">
                  <a:solidFill>
                    <a:srgbClr val="000000"/>
                  </a:solidFill>
                  <a:latin typeface="Tomorrow"/>
                </a:rPr>
                <a:t>TO CATCH A THIEF, YOU MUST THINK</a:t>
              </a:r>
            </a:p>
            <a:p>
              <a:pPr algn="ctr">
                <a:lnSpc>
                  <a:spcPts val="2814"/>
                </a:lnSpc>
                <a:spcBef>
                  <a:spcPct val="0"/>
                </a:spcBef>
              </a:pPr>
              <a:r>
                <a:rPr lang="en-US" sz="2010">
                  <a:solidFill>
                    <a:srgbClr val="000000"/>
                  </a:solidFill>
                  <a:latin typeface="Tomorrow"/>
                </a:rPr>
                <a:t> LIKE ONE.</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924672" y="2647920"/>
            <a:ext cx="2436763"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xTTs</a:t>
            </a:r>
          </a:p>
        </p:txBody>
      </p:sp>
      <p:sp>
        <p:nvSpPr>
          <p:cNvPr id="5" name="TextBox 5"/>
          <p:cNvSpPr txBox="1"/>
          <p:nvPr/>
        </p:nvSpPr>
        <p:spPr>
          <a:xfrm>
            <a:off x="1924672" y="3688299"/>
            <a:ext cx="13805454" cy="1990454"/>
          </a:xfrm>
          <a:prstGeom prst="rect">
            <a:avLst/>
          </a:prstGeom>
        </p:spPr>
        <p:txBody>
          <a:bodyPr lIns="0" tIns="0" rIns="0" bIns="0" rtlCol="0" anchor="t">
            <a:spAutoFit/>
          </a:bodyPr>
          <a:lstStyle/>
          <a:p>
            <a:pPr algn="l">
              <a:lnSpc>
                <a:spcPts val="3164"/>
              </a:lnSpc>
            </a:pPr>
            <a:r>
              <a:rPr lang="en-US" sz="2260">
                <a:solidFill>
                  <a:srgbClr val="FFFFFF"/>
                </a:solidFill>
                <a:latin typeface="Tomorrow Bold"/>
              </a:rPr>
              <a:t>Uses same VITS model architecture.</a:t>
            </a:r>
          </a:p>
          <a:p>
            <a:pPr algn="l">
              <a:lnSpc>
                <a:spcPts val="3164"/>
              </a:lnSpc>
            </a:pPr>
            <a:endParaRPr lang="en-US" sz="2260">
              <a:solidFill>
                <a:srgbClr val="FFFFFF"/>
              </a:solidFill>
              <a:latin typeface="Tomorrow Bold"/>
            </a:endParaRPr>
          </a:p>
          <a:p>
            <a:pPr algn="l">
              <a:lnSpc>
                <a:spcPts val="3164"/>
              </a:lnSpc>
            </a:pPr>
            <a:r>
              <a:rPr lang="en-US" sz="2260">
                <a:solidFill>
                  <a:srgbClr val="FFFFFF"/>
                </a:solidFill>
                <a:latin typeface="Tomorrow Bold"/>
              </a:rPr>
              <a:t>XTTS</a:t>
            </a:r>
            <a:r>
              <a:rPr lang="en-US" sz="2260">
                <a:solidFill>
                  <a:srgbClr val="FFFFFF"/>
                </a:solidFill>
                <a:latin typeface="Tomorrow"/>
              </a:rPr>
              <a:t> is a </a:t>
            </a:r>
            <a:r>
              <a:rPr lang="en-US" sz="2260">
                <a:solidFill>
                  <a:srgbClr val="FFFFFF"/>
                </a:solidFill>
                <a:latin typeface="Tomorrow Bold"/>
              </a:rPr>
              <a:t>multilingual</a:t>
            </a:r>
            <a:r>
              <a:rPr lang="en-US" sz="2260">
                <a:solidFill>
                  <a:srgbClr val="FFFFFF"/>
                </a:solidFill>
                <a:latin typeface="Tomorrow"/>
              </a:rPr>
              <a:t> Text-To-Speech model, which supports </a:t>
            </a:r>
            <a:r>
              <a:rPr lang="en-US" sz="2260">
                <a:solidFill>
                  <a:srgbClr val="FFFFFF"/>
                </a:solidFill>
                <a:latin typeface="Tomorrow Bold"/>
              </a:rPr>
              <a:t>17 languages</a:t>
            </a:r>
            <a:r>
              <a:rPr lang="en-US" sz="2260">
                <a:solidFill>
                  <a:srgbClr val="FFFFFF"/>
                </a:solidFill>
                <a:latin typeface="Tomorrow"/>
              </a:rPr>
              <a:t> (including Arabic).</a:t>
            </a:r>
          </a:p>
          <a:p>
            <a:pPr algn="l">
              <a:lnSpc>
                <a:spcPts val="3164"/>
              </a:lnSpc>
            </a:pPr>
            <a:endParaRPr lang="en-US" sz="2260">
              <a:solidFill>
                <a:srgbClr val="FFFFFF"/>
              </a:solidFill>
              <a:latin typeface="Tomorrow"/>
            </a:endParaRPr>
          </a:p>
          <a:p>
            <a:pPr algn="l">
              <a:lnSpc>
                <a:spcPts val="3164"/>
              </a:lnSpc>
              <a:spcBef>
                <a:spcPct val="0"/>
              </a:spcBef>
            </a:pPr>
            <a:r>
              <a:rPr lang="en-US" sz="2260">
                <a:solidFill>
                  <a:srgbClr val="FFFFFF"/>
                </a:solidFill>
                <a:latin typeface="Tomorrow"/>
              </a:rPr>
              <a:t>It can synthesize voice within only </a:t>
            </a:r>
            <a:r>
              <a:rPr lang="en-US" sz="2260">
                <a:solidFill>
                  <a:srgbClr val="FFFFFF"/>
                </a:solidFill>
                <a:latin typeface="Tomorrow Bold"/>
              </a:rPr>
              <a:t>6 seconds</a:t>
            </a:r>
            <a:r>
              <a:rPr lang="en-US" sz="2260">
                <a:solidFill>
                  <a:srgbClr val="FFFFFF"/>
                </a:solidFill>
                <a:latin typeface="Tomorrow"/>
              </a:rPr>
              <a:t>.</a:t>
            </a:r>
          </a:p>
        </p:txBody>
      </p:sp>
      <p:grpSp>
        <p:nvGrpSpPr>
          <p:cNvPr id="6" name="Group 6"/>
          <p:cNvGrpSpPr/>
          <p:nvPr/>
        </p:nvGrpSpPr>
        <p:grpSpPr>
          <a:xfrm>
            <a:off x="1021921" y="1028700"/>
            <a:ext cx="7492495" cy="1037383"/>
            <a:chOff x="0" y="0"/>
            <a:chExt cx="9989993" cy="1383177"/>
          </a:xfrm>
        </p:grpSpPr>
        <p:sp>
          <p:nvSpPr>
            <p:cNvPr id="7" name="Freeform 7"/>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5"/>
              <a:stretch>
                <a:fillRect t="-2" b="-2"/>
              </a:stretch>
            </a:blipFill>
          </p:spPr>
          <p:txBody>
            <a:bodyPr/>
            <a:lstStyle/>
            <a:p>
              <a:endParaRPr lang="en-US"/>
            </a:p>
          </p:txBody>
        </p:sp>
        <p:sp>
          <p:nvSpPr>
            <p:cNvPr id="8" name="TextBox 8"/>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9" name="TextBox 9"/>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1842"/>
            <a:ext cx="7089405" cy="2039491"/>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voice conversion </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2415" y="8615931"/>
            <a:ext cx="1258219" cy="1558166"/>
          </a:xfrm>
          <a:custGeom>
            <a:avLst/>
            <a:gdLst/>
            <a:ahLst/>
            <a:cxnLst/>
            <a:rect l="l" t="t" r="r" b="b"/>
            <a:pathLst>
              <a:path w="1258219" h="1558166">
                <a:moveTo>
                  <a:pt x="0" y="0"/>
                </a:moveTo>
                <a:lnTo>
                  <a:pt x="1258218" y="0"/>
                </a:lnTo>
                <a:lnTo>
                  <a:pt x="1258218" y="1558166"/>
                </a:lnTo>
                <a:lnTo>
                  <a:pt x="0" y="1558166"/>
                </a:lnTo>
                <a:lnTo>
                  <a:pt x="0" y="0"/>
                </a:lnTo>
                <a:close/>
              </a:path>
            </a:pathLst>
          </a:custGeom>
          <a:blipFill>
            <a:blip r:embed="rId4"/>
            <a:stretch>
              <a:fillRect/>
            </a:stretch>
          </a:blipFill>
        </p:spPr>
        <p:txBody>
          <a:bodyPr/>
          <a:lstStyle/>
          <a:p>
            <a:endParaRPr lang="en-US"/>
          </a:p>
        </p:txBody>
      </p:sp>
      <p:sp>
        <p:nvSpPr>
          <p:cNvPr id="4" name="Freeform 4"/>
          <p:cNvSpPr/>
          <p:nvPr/>
        </p:nvSpPr>
        <p:spPr>
          <a:xfrm>
            <a:off x="9909467" y="2066083"/>
            <a:ext cx="7012206" cy="3754820"/>
          </a:xfrm>
          <a:custGeom>
            <a:avLst/>
            <a:gdLst/>
            <a:ahLst/>
            <a:cxnLst/>
            <a:rect l="l" t="t" r="r" b="b"/>
            <a:pathLst>
              <a:path w="7012206" h="3754820">
                <a:moveTo>
                  <a:pt x="0" y="0"/>
                </a:moveTo>
                <a:lnTo>
                  <a:pt x="7012206" y="0"/>
                </a:lnTo>
                <a:lnTo>
                  <a:pt x="7012206" y="3754819"/>
                </a:lnTo>
                <a:lnTo>
                  <a:pt x="0" y="3754819"/>
                </a:lnTo>
                <a:lnTo>
                  <a:pt x="0" y="0"/>
                </a:lnTo>
                <a:close/>
              </a:path>
            </a:pathLst>
          </a:custGeom>
          <a:blipFill>
            <a:blip r:embed="rId5"/>
            <a:stretch>
              <a:fillRect/>
            </a:stretch>
          </a:blipFill>
        </p:spPr>
        <p:txBody>
          <a:bodyPr/>
          <a:lstStyle/>
          <a:p>
            <a:endParaRPr lang="en-US"/>
          </a:p>
        </p:txBody>
      </p:sp>
      <p:sp>
        <p:nvSpPr>
          <p:cNvPr id="5" name="Freeform 5"/>
          <p:cNvSpPr/>
          <p:nvPr/>
        </p:nvSpPr>
        <p:spPr>
          <a:xfrm>
            <a:off x="9909467" y="6234754"/>
            <a:ext cx="7012206" cy="3487390"/>
          </a:xfrm>
          <a:custGeom>
            <a:avLst/>
            <a:gdLst/>
            <a:ahLst/>
            <a:cxnLst/>
            <a:rect l="l" t="t" r="r" b="b"/>
            <a:pathLst>
              <a:path w="7012206" h="3487390">
                <a:moveTo>
                  <a:pt x="0" y="0"/>
                </a:moveTo>
                <a:lnTo>
                  <a:pt x="7012206" y="0"/>
                </a:lnTo>
                <a:lnTo>
                  <a:pt x="7012206" y="3487390"/>
                </a:lnTo>
                <a:lnTo>
                  <a:pt x="0" y="3487390"/>
                </a:lnTo>
                <a:lnTo>
                  <a:pt x="0" y="0"/>
                </a:lnTo>
                <a:close/>
              </a:path>
            </a:pathLst>
          </a:custGeom>
          <a:blipFill>
            <a:blip r:embed="rId6"/>
            <a:stretch>
              <a:fillRect l="-1163" r="-1163"/>
            </a:stretch>
          </a:blipFill>
        </p:spPr>
        <p:txBody>
          <a:bodyPr/>
          <a:lstStyle/>
          <a:p>
            <a:endParaRPr lang="en-US"/>
          </a:p>
        </p:txBody>
      </p:sp>
      <p:sp>
        <p:nvSpPr>
          <p:cNvPr id="6" name="TextBox 6"/>
          <p:cNvSpPr txBox="1"/>
          <p:nvPr/>
        </p:nvSpPr>
        <p:spPr>
          <a:xfrm>
            <a:off x="1924672" y="2647920"/>
            <a:ext cx="2436763" cy="522161"/>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FreeVC</a:t>
            </a:r>
          </a:p>
        </p:txBody>
      </p:sp>
      <p:sp>
        <p:nvSpPr>
          <p:cNvPr id="7" name="TextBox 7"/>
          <p:cNvSpPr txBox="1"/>
          <p:nvPr/>
        </p:nvSpPr>
        <p:spPr>
          <a:xfrm>
            <a:off x="1924672" y="3802179"/>
            <a:ext cx="7534071" cy="5190854"/>
          </a:xfrm>
          <a:prstGeom prst="rect">
            <a:avLst/>
          </a:prstGeom>
        </p:spPr>
        <p:txBody>
          <a:bodyPr lIns="0" tIns="0" rIns="0" bIns="0" rtlCol="0" anchor="t">
            <a:spAutoFit/>
          </a:bodyPr>
          <a:lstStyle/>
          <a:p>
            <a:pPr algn="l">
              <a:lnSpc>
                <a:spcPts val="3164"/>
              </a:lnSpc>
            </a:pPr>
            <a:r>
              <a:rPr lang="en-US" sz="2260">
                <a:solidFill>
                  <a:srgbClr val="FFFFFF"/>
                </a:solidFill>
                <a:latin typeface="Tomorrow"/>
              </a:rPr>
              <a:t> It is </a:t>
            </a:r>
            <a:r>
              <a:rPr lang="en-US" sz="2260">
                <a:solidFill>
                  <a:srgbClr val="FFFFFF"/>
                </a:solidFill>
                <a:latin typeface="Tomorrow Bold"/>
              </a:rPr>
              <a:t>Based on VITS</a:t>
            </a:r>
            <a:r>
              <a:rPr lang="en-US" sz="2260">
                <a:solidFill>
                  <a:srgbClr val="FFFFFF"/>
                </a:solidFill>
                <a:latin typeface="Tomorrow"/>
              </a:rPr>
              <a:t> (Variational Inference Transformer for Speech). ​ </a:t>
            </a:r>
          </a:p>
          <a:p>
            <a:pPr algn="l">
              <a:lnSpc>
                <a:spcPts val="3164"/>
              </a:lnSpc>
            </a:pPr>
            <a:r>
              <a:rPr lang="en-US" sz="2260">
                <a:solidFill>
                  <a:srgbClr val="FFFFFF"/>
                </a:solidFill>
                <a:latin typeface="Tomorrow"/>
              </a:rPr>
              <a:t> for high-quality waveform reconstruction, it </a:t>
            </a:r>
            <a:r>
              <a:rPr lang="en-US" sz="2260">
                <a:solidFill>
                  <a:srgbClr val="FFFFFF"/>
                </a:solidFill>
                <a:latin typeface="Tomorrow Bold"/>
              </a:rPr>
              <a:t>adopts</a:t>
            </a:r>
            <a:r>
              <a:rPr lang="en-US" sz="2260">
                <a:solidFill>
                  <a:srgbClr val="FFFFFF"/>
                </a:solidFill>
                <a:latin typeface="Tomorrow"/>
              </a:rPr>
              <a:t> </a:t>
            </a:r>
            <a:r>
              <a:rPr lang="en-US" sz="2260">
                <a:solidFill>
                  <a:srgbClr val="FFFFFF"/>
                </a:solidFill>
                <a:latin typeface="Tomorrow Bold"/>
              </a:rPr>
              <a:t>end-to-end framework of VITS</a:t>
            </a:r>
          </a:p>
          <a:p>
            <a:pPr algn="l">
              <a:lnSpc>
                <a:spcPts val="3164"/>
              </a:lnSpc>
            </a:pPr>
            <a:endParaRPr lang="en-US" sz="2260">
              <a:solidFill>
                <a:srgbClr val="FFFFFF"/>
              </a:solidFill>
              <a:latin typeface="Tomorrow Bold"/>
            </a:endParaRPr>
          </a:p>
          <a:p>
            <a:pPr algn="l">
              <a:lnSpc>
                <a:spcPts val="3164"/>
              </a:lnSpc>
            </a:pPr>
            <a:r>
              <a:rPr lang="en-US" sz="2260">
                <a:solidFill>
                  <a:srgbClr val="FFFFFF"/>
                </a:solidFill>
                <a:latin typeface="Tomorrow"/>
              </a:rPr>
              <a:t>The </a:t>
            </a:r>
            <a:r>
              <a:rPr lang="en-US" sz="2260">
                <a:solidFill>
                  <a:srgbClr val="FFFFFF"/>
                </a:solidFill>
                <a:latin typeface="Tomorrow Bold"/>
              </a:rPr>
              <a:t>backbone</a:t>
            </a:r>
            <a:r>
              <a:rPr lang="en-US" sz="2260">
                <a:solidFill>
                  <a:srgbClr val="FFFFFF"/>
                </a:solidFill>
                <a:latin typeface="Tomorrow"/>
              </a:rPr>
              <a:t> of FreeVC which inherited from VITS is a </a:t>
            </a:r>
            <a:r>
              <a:rPr lang="en-US" sz="2260">
                <a:solidFill>
                  <a:srgbClr val="FFFFFF"/>
                </a:solidFill>
                <a:latin typeface="Tomorrow Bold"/>
              </a:rPr>
              <a:t>CVAE augmented with GAN training</a:t>
            </a:r>
            <a:r>
              <a:rPr lang="en-US" sz="2260">
                <a:solidFill>
                  <a:srgbClr val="FFFFFF"/>
                </a:solidFill>
                <a:latin typeface="Tomorrow"/>
              </a:rPr>
              <a:t>.</a:t>
            </a:r>
          </a:p>
          <a:p>
            <a:pPr algn="l">
              <a:lnSpc>
                <a:spcPts val="3164"/>
              </a:lnSpc>
            </a:pPr>
            <a:endParaRPr lang="en-US" sz="2260">
              <a:solidFill>
                <a:srgbClr val="FFFFFF"/>
              </a:solidFill>
              <a:latin typeface="Tomorrow"/>
            </a:endParaRPr>
          </a:p>
          <a:p>
            <a:pPr algn="l">
              <a:lnSpc>
                <a:spcPts val="3164"/>
              </a:lnSpc>
            </a:pPr>
            <a:r>
              <a:rPr lang="en-US" sz="2260">
                <a:solidFill>
                  <a:srgbClr val="FFFFFF"/>
                </a:solidFill>
                <a:latin typeface="Tomorrow Bold"/>
              </a:rPr>
              <a:t>Different from VITS</a:t>
            </a:r>
            <a:r>
              <a:rPr lang="en-US" sz="2260">
                <a:solidFill>
                  <a:srgbClr val="FFFFFF"/>
                </a:solidFill>
                <a:latin typeface="Tomorrow"/>
              </a:rPr>
              <a:t>, the </a:t>
            </a:r>
            <a:r>
              <a:rPr lang="en-US" sz="2260">
                <a:solidFill>
                  <a:srgbClr val="FFFFFF"/>
                </a:solidFill>
                <a:latin typeface="Tomorrow Bold"/>
              </a:rPr>
              <a:t>prior encoder</a:t>
            </a:r>
            <a:r>
              <a:rPr lang="en-US" sz="2260">
                <a:solidFill>
                  <a:srgbClr val="FFFFFF"/>
                </a:solidFill>
                <a:latin typeface="Tomorrow"/>
              </a:rPr>
              <a:t> of FreeVC takes </a:t>
            </a:r>
            <a:r>
              <a:rPr lang="en-US" sz="2260">
                <a:solidFill>
                  <a:srgbClr val="FFFFFF"/>
                </a:solidFill>
                <a:latin typeface="Tomorrow Bold"/>
              </a:rPr>
              <a:t>raw waveform</a:t>
            </a:r>
            <a:r>
              <a:rPr lang="en-US" sz="2260">
                <a:solidFill>
                  <a:srgbClr val="FFFFFF"/>
                </a:solidFill>
                <a:latin typeface="Tomorrow"/>
              </a:rPr>
              <a:t> as input instead of </a:t>
            </a:r>
            <a:r>
              <a:rPr lang="en-US" sz="2260">
                <a:solidFill>
                  <a:srgbClr val="FFFFFF"/>
                </a:solidFill>
                <a:latin typeface="Tomorrow Bold"/>
              </a:rPr>
              <a:t>text annotation</a:t>
            </a:r>
            <a:r>
              <a:rPr lang="en-US" sz="2260">
                <a:solidFill>
                  <a:srgbClr val="FFFFFF"/>
                </a:solidFill>
                <a:latin typeface="Tomorrow"/>
              </a:rPr>
              <a:t>.</a:t>
            </a:r>
          </a:p>
          <a:p>
            <a:pPr algn="l">
              <a:lnSpc>
                <a:spcPts val="3164"/>
              </a:lnSpc>
            </a:pPr>
            <a:endParaRPr lang="en-US" sz="2260">
              <a:solidFill>
                <a:srgbClr val="FFFFFF"/>
              </a:solidFill>
              <a:latin typeface="Tomorrow"/>
            </a:endParaRPr>
          </a:p>
          <a:p>
            <a:pPr algn="l">
              <a:lnSpc>
                <a:spcPts val="3164"/>
              </a:lnSpc>
              <a:spcBef>
                <a:spcPct val="0"/>
              </a:spcBef>
            </a:pPr>
            <a:endParaRPr lang="en-US" sz="2260">
              <a:solidFill>
                <a:srgbClr val="FFFFFF"/>
              </a:solidFill>
              <a:latin typeface="Tomorrow"/>
            </a:endParaRPr>
          </a:p>
        </p:txBody>
      </p:sp>
      <p:grpSp>
        <p:nvGrpSpPr>
          <p:cNvPr id="8" name="Group 8"/>
          <p:cNvGrpSpPr/>
          <p:nvPr/>
        </p:nvGrpSpPr>
        <p:grpSpPr>
          <a:xfrm>
            <a:off x="1021921" y="1028700"/>
            <a:ext cx="7492495" cy="1037383"/>
            <a:chOff x="0" y="0"/>
            <a:chExt cx="9989993" cy="1383177"/>
          </a:xfrm>
        </p:grpSpPr>
        <p:sp>
          <p:nvSpPr>
            <p:cNvPr id="9" name="Freeform 9"/>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7"/>
              <a:stretch>
                <a:fillRect t="-2" b="-2"/>
              </a:stretch>
            </a:blipFill>
          </p:spPr>
          <p:txBody>
            <a:bodyPr/>
            <a:lstStyle/>
            <a:p>
              <a:endParaRPr lang="en-US"/>
            </a:p>
          </p:txBody>
        </p:sp>
        <p:sp>
          <p:nvSpPr>
            <p:cNvPr id="10" name="TextBox 10"/>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1" name="TextBox 11"/>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sp>
        <p:nvSpPr>
          <p:cNvPr id="4" name="Freeform 4"/>
          <p:cNvSpPr/>
          <p:nvPr/>
        </p:nvSpPr>
        <p:spPr>
          <a:xfrm>
            <a:off x="1327004" y="6912477"/>
            <a:ext cx="7083055" cy="1948280"/>
          </a:xfrm>
          <a:custGeom>
            <a:avLst/>
            <a:gdLst/>
            <a:ahLst/>
            <a:cxnLst/>
            <a:rect l="l" t="t" r="r" b="b"/>
            <a:pathLst>
              <a:path w="7083055" h="1948280">
                <a:moveTo>
                  <a:pt x="0" y="0"/>
                </a:moveTo>
                <a:lnTo>
                  <a:pt x="7083055" y="0"/>
                </a:lnTo>
                <a:lnTo>
                  <a:pt x="7083055" y="1948280"/>
                </a:lnTo>
                <a:lnTo>
                  <a:pt x="0" y="1948280"/>
                </a:lnTo>
                <a:lnTo>
                  <a:pt x="0" y="0"/>
                </a:lnTo>
                <a:close/>
              </a:path>
            </a:pathLst>
          </a:custGeom>
          <a:blipFill>
            <a:blip r:embed="rId5"/>
            <a:stretch>
              <a:fillRect/>
            </a:stretch>
          </a:blipFill>
        </p:spPr>
        <p:txBody>
          <a:bodyPr/>
          <a:lstStyle/>
          <a:p>
            <a:endParaRPr lang="en-US"/>
          </a:p>
        </p:txBody>
      </p:sp>
      <p:sp>
        <p:nvSpPr>
          <p:cNvPr id="5" name="Freeform 5"/>
          <p:cNvSpPr/>
          <p:nvPr/>
        </p:nvSpPr>
        <p:spPr>
          <a:xfrm>
            <a:off x="10601944" y="6760087"/>
            <a:ext cx="6299324" cy="2310840"/>
          </a:xfrm>
          <a:custGeom>
            <a:avLst/>
            <a:gdLst/>
            <a:ahLst/>
            <a:cxnLst/>
            <a:rect l="l" t="t" r="r" b="b"/>
            <a:pathLst>
              <a:path w="6299324" h="2310840">
                <a:moveTo>
                  <a:pt x="0" y="0"/>
                </a:moveTo>
                <a:lnTo>
                  <a:pt x="6299324" y="0"/>
                </a:lnTo>
                <a:lnTo>
                  <a:pt x="6299324" y="2310840"/>
                </a:lnTo>
                <a:lnTo>
                  <a:pt x="0" y="2310840"/>
                </a:lnTo>
                <a:lnTo>
                  <a:pt x="0" y="0"/>
                </a:lnTo>
                <a:close/>
              </a:path>
            </a:pathLst>
          </a:custGeom>
          <a:blipFill>
            <a:blip r:embed="rId6"/>
            <a:stretch>
              <a:fillRect/>
            </a:stretch>
          </a:blipFill>
        </p:spPr>
        <p:txBody>
          <a:bodyPr/>
          <a:lstStyle/>
          <a:p>
            <a:endParaRPr lang="en-US"/>
          </a:p>
        </p:txBody>
      </p:sp>
      <p:sp>
        <p:nvSpPr>
          <p:cNvPr id="6" name="Freeform 6"/>
          <p:cNvSpPr/>
          <p:nvPr/>
        </p:nvSpPr>
        <p:spPr>
          <a:xfrm>
            <a:off x="4861035" y="3258135"/>
            <a:ext cx="8565929" cy="2576471"/>
          </a:xfrm>
          <a:custGeom>
            <a:avLst/>
            <a:gdLst/>
            <a:ahLst/>
            <a:cxnLst/>
            <a:rect l="l" t="t" r="r" b="b"/>
            <a:pathLst>
              <a:path w="8565929" h="2576471">
                <a:moveTo>
                  <a:pt x="0" y="0"/>
                </a:moveTo>
                <a:lnTo>
                  <a:pt x="8565930" y="0"/>
                </a:lnTo>
                <a:lnTo>
                  <a:pt x="8565930" y="2576471"/>
                </a:lnTo>
                <a:lnTo>
                  <a:pt x="0" y="2576471"/>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2059346" y="2483456"/>
            <a:ext cx="3876537" cy="548218"/>
          </a:xfrm>
          <a:prstGeom prst="rect">
            <a:avLst/>
          </a:prstGeom>
        </p:spPr>
        <p:txBody>
          <a:bodyPr lIns="0" tIns="0" rIns="0" bIns="0" rtlCol="0" anchor="t">
            <a:spAutoFit/>
          </a:bodyPr>
          <a:lstStyle/>
          <a:p>
            <a:pPr marL="0" lvl="0" indent="0" algn="l">
              <a:lnSpc>
                <a:spcPts val="4429"/>
              </a:lnSpc>
              <a:spcBef>
                <a:spcPct val="0"/>
              </a:spcBef>
            </a:pPr>
            <a:r>
              <a:rPr lang="en-US" sz="3164" u="sng">
                <a:solidFill>
                  <a:srgbClr val="FFFFFF"/>
                </a:solidFill>
                <a:latin typeface="HK Modular"/>
              </a:rPr>
              <a:t>Generation</a:t>
            </a:r>
          </a:p>
        </p:txBody>
      </p:sp>
      <p:sp>
        <p:nvSpPr>
          <p:cNvPr id="8" name="TextBox 8"/>
          <p:cNvSpPr txBox="1"/>
          <p:nvPr/>
        </p:nvSpPr>
        <p:spPr>
          <a:xfrm>
            <a:off x="3997615" y="9346312"/>
            <a:ext cx="1496697" cy="430171"/>
          </a:xfrm>
          <a:prstGeom prst="rect">
            <a:avLst/>
          </a:prstGeom>
        </p:spPr>
        <p:txBody>
          <a:bodyPr lIns="0" tIns="0" rIns="0" bIns="0" rtlCol="0" anchor="t">
            <a:spAutoFit/>
          </a:bodyPr>
          <a:lstStyle/>
          <a:p>
            <a:pPr algn="l">
              <a:lnSpc>
                <a:spcPts val="3584"/>
              </a:lnSpc>
            </a:pPr>
            <a:r>
              <a:rPr lang="en-US" sz="2560">
                <a:solidFill>
                  <a:srgbClr val="FFFFFF"/>
                </a:solidFill>
                <a:latin typeface="Tomorrow"/>
              </a:rPr>
              <a:t>YourTTS</a:t>
            </a:r>
          </a:p>
        </p:txBody>
      </p:sp>
      <p:sp>
        <p:nvSpPr>
          <p:cNvPr id="9" name="TextBox 9"/>
          <p:cNvSpPr txBox="1"/>
          <p:nvPr/>
        </p:nvSpPr>
        <p:spPr>
          <a:xfrm>
            <a:off x="8630660" y="6075458"/>
            <a:ext cx="1496697" cy="430171"/>
          </a:xfrm>
          <a:prstGeom prst="rect">
            <a:avLst/>
          </a:prstGeom>
        </p:spPr>
        <p:txBody>
          <a:bodyPr lIns="0" tIns="0" rIns="0" bIns="0" rtlCol="0" anchor="t">
            <a:spAutoFit/>
          </a:bodyPr>
          <a:lstStyle/>
          <a:p>
            <a:pPr algn="ctr">
              <a:lnSpc>
                <a:spcPts val="3584"/>
              </a:lnSpc>
            </a:pPr>
            <a:r>
              <a:rPr lang="en-US" sz="2560">
                <a:solidFill>
                  <a:srgbClr val="FFFFFF"/>
                </a:solidFill>
                <a:latin typeface="Tomorrow"/>
              </a:rPr>
              <a:t>Vits</a:t>
            </a:r>
          </a:p>
        </p:txBody>
      </p:sp>
      <p:sp>
        <p:nvSpPr>
          <p:cNvPr id="10" name="TextBox 10"/>
          <p:cNvSpPr txBox="1"/>
          <p:nvPr/>
        </p:nvSpPr>
        <p:spPr>
          <a:xfrm>
            <a:off x="13153282" y="9346312"/>
            <a:ext cx="1496697" cy="430171"/>
          </a:xfrm>
          <a:prstGeom prst="rect">
            <a:avLst/>
          </a:prstGeom>
        </p:spPr>
        <p:txBody>
          <a:bodyPr lIns="0" tIns="0" rIns="0" bIns="0" rtlCol="0" anchor="t">
            <a:spAutoFit/>
          </a:bodyPr>
          <a:lstStyle/>
          <a:p>
            <a:pPr algn="l">
              <a:lnSpc>
                <a:spcPts val="3584"/>
              </a:lnSpc>
            </a:pPr>
            <a:r>
              <a:rPr lang="en-US" sz="2560">
                <a:solidFill>
                  <a:srgbClr val="FFFFFF"/>
                </a:solidFill>
                <a:latin typeface="Tomorrow"/>
              </a:rPr>
              <a:t>FreeVc</a:t>
            </a:r>
          </a:p>
        </p:txBody>
      </p:sp>
      <p:grpSp>
        <p:nvGrpSpPr>
          <p:cNvPr id="11" name="Group 11"/>
          <p:cNvGrpSpPr/>
          <p:nvPr/>
        </p:nvGrpSpPr>
        <p:grpSpPr>
          <a:xfrm>
            <a:off x="629263" y="722173"/>
            <a:ext cx="10967530" cy="1037383"/>
            <a:chOff x="0" y="0"/>
            <a:chExt cx="14623374" cy="1383177"/>
          </a:xfrm>
        </p:grpSpPr>
        <p:sp>
          <p:nvSpPr>
            <p:cNvPr id="12" name="Freeform 12"/>
            <p:cNvSpPr/>
            <p:nvPr/>
          </p:nvSpPr>
          <p:spPr>
            <a:xfrm>
              <a:off x="0" y="0"/>
              <a:ext cx="2024781" cy="1383177"/>
            </a:xfrm>
            <a:custGeom>
              <a:avLst/>
              <a:gdLst/>
              <a:ahLst/>
              <a:cxnLst/>
              <a:rect l="l" t="t" r="r" b="b"/>
              <a:pathLst>
                <a:path w="2024781" h="1383177">
                  <a:moveTo>
                    <a:pt x="0" y="0"/>
                  </a:moveTo>
                  <a:lnTo>
                    <a:pt x="2024781" y="0"/>
                  </a:lnTo>
                  <a:lnTo>
                    <a:pt x="2024781" y="1383177"/>
                  </a:lnTo>
                  <a:lnTo>
                    <a:pt x="0" y="1383177"/>
                  </a:lnTo>
                  <a:lnTo>
                    <a:pt x="0" y="0"/>
                  </a:lnTo>
                  <a:close/>
                </a:path>
              </a:pathLst>
            </a:custGeom>
            <a:blipFill>
              <a:blip r:embed="rId8"/>
              <a:stretch>
                <a:fillRect t="-23193" b="-23193"/>
              </a:stretch>
            </a:blipFill>
          </p:spPr>
          <p:txBody>
            <a:bodyPr/>
            <a:lstStyle/>
            <a:p>
              <a:endParaRPr lang="en-US"/>
            </a:p>
          </p:txBody>
        </p:sp>
        <p:sp>
          <p:nvSpPr>
            <p:cNvPr id="13" name="TextBox 13"/>
            <p:cNvSpPr txBox="1"/>
            <p:nvPr/>
          </p:nvSpPr>
          <p:spPr>
            <a:xfrm>
              <a:off x="634444" y="380811"/>
              <a:ext cx="755894"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4" name="TextBox 14"/>
            <p:cNvSpPr txBox="1"/>
            <p:nvPr/>
          </p:nvSpPr>
          <p:spPr>
            <a:xfrm>
              <a:off x="2405782" y="179019"/>
              <a:ext cx="12217592" cy="92260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 Results</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132251"/>
            <a:ext cx="7089405" cy="2039396"/>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Filtrationmodel</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46072"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70040" y="8497221"/>
            <a:ext cx="1784592" cy="1746670"/>
          </a:xfrm>
          <a:custGeom>
            <a:avLst/>
            <a:gdLst/>
            <a:ahLst/>
            <a:cxnLst/>
            <a:rect l="l" t="t" r="r" b="b"/>
            <a:pathLst>
              <a:path w="1784592" h="1746670">
                <a:moveTo>
                  <a:pt x="0" y="0"/>
                </a:moveTo>
                <a:lnTo>
                  <a:pt x="1784592" y="0"/>
                </a:lnTo>
                <a:lnTo>
                  <a:pt x="1784592" y="1746669"/>
                </a:lnTo>
                <a:lnTo>
                  <a:pt x="0" y="174666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313144" y="2583296"/>
            <a:ext cx="7830856" cy="522249"/>
          </a:xfrm>
          <a:prstGeom prst="rect">
            <a:avLst/>
          </a:prstGeom>
        </p:spPr>
        <p:txBody>
          <a:bodyPr lIns="0" tIns="0" rIns="0" bIns="0" rtlCol="0" anchor="t">
            <a:spAutoFit/>
          </a:bodyPr>
          <a:lstStyle/>
          <a:p>
            <a:pPr marL="0" lvl="0" indent="0" algn="l">
              <a:lnSpc>
                <a:spcPts val="4289"/>
              </a:lnSpc>
              <a:spcBef>
                <a:spcPct val="0"/>
              </a:spcBef>
            </a:pPr>
            <a:r>
              <a:rPr lang="en-US" sz="3064" u="sng">
                <a:solidFill>
                  <a:srgbClr val="FFFFFF"/>
                </a:solidFill>
                <a:latin typeface="HK Modular"/>
              </a:rPr>
              <a:t>DEEP COMPLEX U-NET model </a:t>
            </a:r>
          </a:p>
        </p:txBody>
      </p:sp>
      <p:sp>
        <p:nvSpPr>
          <p:cNvPr id="5" name="TextBox 5"/>
          <p:cNvSpPr txBox="1"/>
          <p:nvPr/>
        </p:nvSpPr>
        <p:spPr>
          <a:xfrm>
            <a:off x="597707" y="3838970"/>
            <a:ext cx="7188861" cy="3563984"/>
          </a:xfrm>
          <a:prstGeom prst="rect">
            <a:avLst/>
          </a:prstGeom>
        </p:spPr>
        <p:txBody>
          <a:bodyPr lIns="0" tIns="0" rIns="0" bIns="0" rtlCol="0" anchor="t">
            <a:spAutoFit/>
          </a:bodyPr>
          <a:lstStyle/>
          <a:p>
            <a:pPr algn="l">
              <a:lnSpc>
                <a:spcPts val="3584"/>
              </a:lnSpc>
            </a:pPr>
            <a:r>
              <a:rPr lang="en-US" sz="2560">
                <a:solidFill>
                  <a:srgbClr val="FFFFFF"/>
                </a:solidFill>
                <a:latin typeface="Tomorrow"/>
              </a:rPr>
              <a:t> (DCUnet) </a:t>
            </a:r>
          </a:p>
          <a:p>
            <a:pPr algn="l">
              <a:lnSpc>
                <a:spcPts val="3584"/>
              </a:lnSpc>
            </a:pPr>
            <a:r>
              <a:rPr lang="en-US" sz="2560">
                <a:solidFill>
                  <a:srgbClr val="FFFFFF"/>
                </a:solidFill>
                <a:latin typeface="Tomorrow"/>
              </a:rPr>
              <a:t>combination  of complex-valued</a:t>
            </a:r>
          </a:p>
          <a:p>
            <a:pPr algn="l">
              <a:lnSpc>
                <a:spcPts val="3584"/>
              </a:lnSpc>
            </a:pPr>
            <a:r>
              <a:rPr lang="en-US" sz="2560">
                <a:solidFill>
                  <a:srgbClr val="FFFFFF"/>
                </a:solidFill>
                <a:latin typeface="Tomorrow"/>
              </a:rPr>
              <a:t>building blocks, the U-Net structure,</a:t>
            </a:r>
          </a:p>
          <a:p>
            <a:pPr algn="l">
              <a:lnSpc>
                <a:spcPts val="3584"/>
              </a:lnSpc>
            </a:pPr>
            <a:r>
              <a:rPr lang="en-US" sz="2560">
                <a:solidFill>
                  <a:srgbClr val="FFFFFF"/>
                </a:solidFill>
                <a:latin typeface="Tomorrow"/>
              </a:rPr>
              <a:t>and skip connections enables DCUnet</a:t>
            </a:r>
          </a:p>
          <a:p>
            <a:pPr algn="l">
              <a:lnSpc>
                <a:spcPts val="3584"/>
              </a:lnSpc>
            </a:pPr>
            <a:r>
              <a:rPr lang="en-US" sz="2560">
                <a:solidFill>
                  <a:srgbClr val="FFFFFF"/>
                </a:solidFill>
                <a:latin typeface="Tomorrow"/>
              </a:rPr>
              <a:t>to effectively extract features from</a:t>
            </a:r>
          </a:p>
          <a:p>
            <a:pPr algn="l">
              <a:lnSpc>
                <a:spcPts val="3584"/>
              </a:lnSpc>
            </a:pPr>
            <a:r>
              <a:rPr lang="en-US" sz="2560">
                <a:solidFill>
                  <a:srgbClr val="FFFFFF"/>
                </a:solidFill>
                <a:latin typeface="Tomorrow"/>
              </a:rPr>
              <a:t>complex-valued audio data and</a:t>
            </a:r>
          </a:p>
          <a:p>
            <a:pPr algn="l">
              <a:lnSpc>
                <a:spcPts val="3584"/>
              </a:lnSpc>
            </a:pPr>
            <a:r>
              <a:rPr lang="en-US" sz="2560">
                <a:solidFill>
                  <a:srgbClr val="FFFFFF"/>
                </a:solidFill>
                <a:latin typeface="Tomorrow"/>
              </a:rPr>
              <a:t>estimate a precise mask for separating</a:t>
            </a:r>
          </a:p>
          <a:p>
            <a:pPr algn="l">
              <a:lnSpc>
                <a:spcPts val="3584"/>
              </a:lnSpc>
              <a:spcBef>
                <a:spcPct val="0"/>
              </a:spcBef>
            </a:pPr>
            <a:r>
              <a:rPr lang="en-US" sz="2560">
                <a:solidFill>
                  <a:srgbClr val="FFFFFF"/>
                </a:solidFill>
                <a:latin typeface="Tomorrow"/>
              </a:rPr>
              <a:t>clean speech from noise.</a:t>
            </a:r>
          </a:p>
        </p:txBody>
      </p:sp>
      <p:sp>
        <p:nvSpPr>
          <p:cNvPr id="6" name="Freeform 6"/>
          <p:cNvSpPr/>
          <p:nvPr/>
        </p:nvSpPr>
        <p:spPr>
          <a:xfrm>
            <a:off x="9288889" y="3735924"/>
            <a:ext cx="8658243" cy="4384788"/>
          </a:xfrm>
          <a:custGeom>
            <a:avLst/>
            <a:gdLst/>
            <a:ahLst/>
            <a:cxnLst/>
            <a:rect l="l" t="t" r="r" b="b"/>
            <a:pathLst>
              <a:path w="8658243" h="4384788">
                <a:moveTo>
                  <a:pt x="0" y="0"/>
                </a:moveTo>
                <a:lnTo>
                  <a:pt x="8658242" y="0"/>
                </a:lnTo>
                <a:lnTo>
                  <a:pt x="8658242" y="4384787"/>
                </a:lnTo>
                <a:lnTo>
                  <a:pt x="0" y="4384787"/>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1021921" y="1028700"/>
            <a:ext cx="7492495" cy="1037383"/>
            <a:chOff x="0" y="0"/>
            <a:chExt cx="9989993" cy="1383177"/>
          </a:xfrm>
        </p:grpSpPr>
        <p:sp>
          <p:nvSpPr>
            <p:cNvPr id="8" name="Freeform 8"/>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6"/>
              <a:stretch>
                <a:fillRect t="-2" b="-2"/>
              </a:stretch>
            </a:blipFill>
          </p:spPr>
          <p:txBody>
            <a:bodyPr/>
            <a:lstStyle/>
            <a:p>
              <a:endParaRPr lang="en-US"/>
            </a:p>
          </p:txBody>
        </p:sp>
        <p:sp>
          <p:nvSpPr>
            <p:cNvPr id="9" name="TextBox 9"/>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8</a:t>
              </a:r>
            </a:p>
          </p:txBody>
        </p:sp>
        <p:sp>
          <p:nvSpPr>
            <p:cNvPr id="10" name="TextBox 10"/>
            <p:cNvSpPr txBox="1"/>
            <p:nvPr/>
          </p:nvSpPr>
          <p:spPr>
            <a:xfrm>
              <a:off x="1643516" y="179019"/>
              <a:ext cx="8346478" cy="92248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Methodologies </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132251"/>
            <a:ext cx="7089405" cy="2039491"/>
          </a:xfrm>
          <a:prstGeom prst="rect">
            <a:avLst/>
          </a:prstGeom>
        </p:spPr>
        <p:txBody>
          <a:bodyPr lIns="0" tIns="0" rIns="0" bIns="0" rtlCol="0" anchor="t">
            <a:spAutoFit/>
          </a:bodyPr>
          <a:lstStyle/>
          <a:p>
            <a:pPr algn="ctr">
              <a:lnSpc>
                <a:spcPts val="8208"/>
              </a:lnSpc>
            </a:pPr>
            <a:r>
              <a:rPr lang="en-US" sz="5863">
                <a:solidFill>
                  <a:srgbClr val="FFFFFF"/>
                </a:solidFill>
                <a:latin typeface="HK Modular"/>
              </a:rPr>
              <a:t>Software</a:t>
            </a:r>
          </a:p>
          <a:p>
            <a:pPr marL="0" lvl="0" indent="0" algn="ctr">
              <a:lnSpc>
                <a:spcPts val="8208"/>
              </a:lnSpc>
              <a:spcBef>
                <a:spcPct val="0"/>
              </a:spcBef>
            </a:pPr>
            <a:r>
              <a:rPr lang="en-US" sz="5863">
                <a:solidFill>
                  <a:srgbClr val="FFFFFF"/>
                </a:solidFill>
                <a:latin typeface="HK Modular"/>
              </a:rPr>
              <a:t>Module</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9</a:t>
              </a:r>
            </a:p>
          </p:txBody>
        </p:sp>
      </p:grpSp>
      <p:sp>
        <p:nvSpPr>
          <p:cNvPr id="7" name="TextBox 7"/>
          <p:cNvSpPr txBox="1"/>
          <p:nvPr/>
        </p:nvSpPr>
        <p:spPr>
          <a:xfrm>
            <a:off x="2254557" y="1141533"/>
            <a:ext cx="7107735" cy="1446810"/>
          </a:xfrm>
          <a:prstGeom prst="rect">
            <a:avLst/>
          </a:prstGeom>
        </p:spPr>
        <p:txBody>
          <a:bodyPr lIns="0" tIns="0" rIns="0" bIns="0" rtlCol="0" anchor="t">
            <a:spAutoFit/>
          </a:bodyPr>
          <a:lstStyle/>
          <a:p>
            <a:pPr algn="l">
              <a:lnSpc>
                <a:spcPts val="5829"/>
              </a:lnSpc>
            </a:pPr>
            <a:r>
              <a:rPr lang="en-US" sz="4163">
                <a:solidFill>
                  <a:srgbClr val="FFFFFF"/>
                </a:solidFill>
                <a:latin typeface="HK Modular"/>
              </a:rPr>
              <a:t>Software Module</a:t>
            </a:r>
          </a:p>
          <a:p>
            <a:pPr marL="0" lvl="0" indent="0" algn="l">
              <a:lnSpc>
                <a:spcPts val="5829"/>
              </a:lnSpc>
              <a:spcBef>
                <a:spcPct val="0"/>
              </a:spcBef>
            </a:pPr>
            <a:endParaRPr lang="en-US" sz="4163">
              <a:solidFill>
                <a:srgbClr val="FFFFFF"/>
              </a:solidFill>
              <a:latin typeface="HK Modular"/>
            </a:endParaRPr>
          </a:p>
        </p:txBody>
      </p:sp>
      <p:grpSp>
        <p:nvGrpSpPr>
          <p:cNvPr id="8" name="Group 8"/>
          <p:cNvGrpSpPr/>
          <p:nvPr/>
        </p:nvGrpSpPr>
        <p:grpSpPr>
          <a:xfrm>
            <a:off x="5957495" y="2381322"/>
            <a:ext cx="6809596" cy="1988733"/>
            <a:chOff x="0" y="0"/>
            <a:chExt cx="9079461" cy="2651643"/>
          </a:xfrm>
        </p:grpSpPr>
        <p:sp>
          <p:nvSpPr>
            <p:cNvPr id="9" name="Freeform 9"/>
            <p:cNvSpPr/>
            <p:nvPr/>
          </p:nvSpPr>
          <p:spPr>
            <a:xfrm rot="1788495">
              <a:off x="7169549" y="214182"/>
              <a:ext cx="1453469" cy="2223279"/>
            </a:xfrm>
            <a:custGeom>
              <a:avLst/>
              <a:gdLst/>
              <a:ahLst/>
              <a:cxnLst/>
              <a:rect l="l" t="t" r="r" b="b"/>
              <a:pathLst>
                <a:path w="1453469" h="2223279">
                  <a:moveTo>
                    <a:pt x="0" y="0"/>
                  </a:moveTo>
                  <a:lnTo>
                    <a:pt x="1453469" y="0"/>
                  </a:lnTo>
                  <a:lnTo>
                    <a:pt x="1453469" y="2223279"/>
                  </a:lnTo>
                  <a:lnTo>
                    <a:pt x="0" y="2223279"/>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0" y="886762"/>
              <a:ext cx="6651391" cy="771686"/>
            </a:xfrm>
            <a:prstGeom prst="rect">
              <a:avLst/>
            </a:prstGeom>
          </p:spPr>
          <p:txBody>
            <a:bodyPr lIns="0" tIns="0" rIns="0" bIns="0" rtlCol="0" anchor="t">
              <a:spAutoFit/>
            </a:bodyPr>
            <a:lstStyle/>
            <a:p>
              <a:pPr marL="0" lvl="0" indent="0" algn="l">
                <a:lnSpc>
                  <a:spcPts val="4849"/>
                </a:lnSpc>
                <a:spcBef>
                  <a:spcPct val="0"/>
                </a:spcBef>
              </a:pPr>
              <a:r>
                <a:rPr lang="en-US" sz="3463" u="sng">
                  <a:solidFill>
                    <a:srgbClr val="FFFFFF"/>
                  </a:solidFill>
                  <a:latin typeface="HK Modular"/>
                </a:rPr>
                <a:t>Main overview</a:t>
              </a:r>
            </a:p>
          </p:txBody>
        </p:sp>
      </p:grpSp>
      <p:sp>
        <p:nvSpPr>
          <p:cNvPr id="11" name="TextBox 11"/>
          <p:cNvSpPr txBox="1"/>
          <p:nvPr/>
        </p:nvSpPr>
        <p:spPr>
          <a:xfrm>
            <a:off x="1327004" y="4828773"/>
            <a:ext cx="14751000" cy="2105483"/>
          </a:xfrm>
          <a:prstGeom prst="rect">
            <a:avLst/>
          </a:prstGeom>
        </p:spPr>
        <p:txBody>
          <a:bodyPr lIns="0" tIns="0" rIns="0" bIns="0" rtlCol="0" anchor="t">
            <a:spAutoFit/>
          </a:bodyPr>
          <a:lstStyle/>
          <a:p>
            <a:pPr algn="l">
              <a:lnSpc>
                <a:spcPts val="4214"/>
              </a:lnSpc>
            </a:pPr>
            <a:r>
              <a:rPr lang="en-US" sz="3010">
                <a:solidFill>
                  <a:srgbClr val="FFFFFF"/>
                </a:solidFill>
                <a:latin typeface="Tomorrow"/>
              </a:rPr>
              <a:t>We developed the software to enhance its usability, make it more user-friendly, and provide additional features. Our goal was to create a comprehensive project that meets the needs of our users.</a:t>
            </a:r>
          </a:p>
          <a:p>
            <a:pPr algn="l">
              <a:lnSpc>
                <a:spcPts val="4214"/>
              </a:lnSpc>
              <a:spcBef>
                <a:spcPct val="0"/>
              </a:spcBef>
            </a:pPr>
            <a:endParaRPr lang="en-US" sz="3010">
              <a:solidFill>
                <a:srgbClr val="FFFFFF"/>
              </a:solidFill>
              <a:latin typeface="Tomorro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9</a:t>
              </a:r>
            </a:p>
          </p:txBody>
        </p:sp>
      </p:grpSp>
      <p:sp>
        <p:nvSpPr>
          <p:cNvPr id="7" name="TextBox 7"/>
          <p:cNvSpPr txBox="1"/>
          <p:nvPr/>
        </p:nvSpPr>
        <p:spPr>
          <a:xfrm>
            <a:off x="2254557" y="1141533"/>
            <a:ext cx="7107735" cy="1446810"/>
          </a:xfrm>
          <a:prstGeom prst="rect">
            <a:avLst/>
          </a:prstGeom>
        </p:spPr>
        <p:txBody>
          <a:bodyPr lIns="0" tIns="0" rIns="0" bIns="0" rtlCol="0" anchor="t">
            <a:spAutoFit/>
          </a:bodyPr>
          <a:lstStyle/>
          <a:p>
            <a:pPr algn="l">
              <a:lnSpc>
                <a:spcPts val="5829"/>
              </a:lnSpc>
            </a:pPr>
            <a:r>
              <a:rPr lang="en-US" sz="4163">
                <a:solidFill>
                  <a:srgbClr val="FFFFFF"/>
                </a:solidFill>
                <a:latin typeface="HK Modular"/>
              </a:rPr>
              <a:t>Software Module</a:t>
            </a:r>
          </a:p>
          <a:p>
            <a:pPr marL="0" lvl="0" indent="0" algn="l">
              <a:lnSpc>
                <a:spcPts val="5829"/>
              </a:lnSpc>
              <a:spcBef>
                <a:spcPct val="0"/>
              </a:spcBef>
            </a:pPr>
            <a:endParaRPr lang="en-US" sz="4163">
              <a:solidFill>
                <a:srgbClr val="FFFFFF"/>
              </a:solidFill>
              <a:latin typeface="HK Modular"/>
            </a:endParaRPr>
          </a:p>
        </p:txBody>
      </p:sp>
      <p:sp>
        <p:nvSpPr>
          <p:cNvPr id="8" name="TextBox 8"/>
          <p:cNvSpPr txBox="1"/>
          <p:nvPr/>
        </p:nvSpPr>
        <p:spPr>
          <a:xfrm>
            <a:off x="2059346" y="2829562"/>
            <a:ext cx="6134908" cy="597748"/>
          </a:xfrm>
          <a:prstGeom prst="rect">
            <a:avLst/>
          </a:prstGeom>
        </p:spPr>
        <p:txBody>
          <a:bodyPr lIns="0" tIns="0" rIns="0" bIns="0" rtlCol="0" anchor="t">
            <a:spAutoFit/>
          </a:bodyPr>
          <a:lstStyle/>
          <a:p>
            <a:pPr marL="0" lvl="0" indent="0" algn="l">
              <a:lnSpc>
                <a:spcPts val="4849"/>
              </a:lnSpc>
              <a:spcBef>
                <a:spcPct val="0"/>
              </a:spcBef>
            </a:pPr>
            <a:r>
              <a:rPr lang="en-US" sz="3463" u="sng">
                <a:solidFill>
                  <a:srgbClr val="FFFFFF"/>
                </a:solidFill>
                <a:latin typeface="HK Modular"/>
              </a:rPr>
              <a:t>Why Mobile App?</a:t>
            </a:r>
          </a:p>
        </p:txBody>
      </p:sp>
      <p:sp>
        <p:nvSpPr>
          <p:cNvPr id="9" name="TextBox 9"/>
          <p:cNvSpPr txBox="1"/>
          <p:nvPr/>
        </p:nvSpPr>
        <p:spPr>
          <a:xfrm>
            <a:off x="1540633" y="4219364"/>
            <a:ext cx="13909340" cy="3116991"/>
          </a:xfrm>
          <a:prstGeom prst="rect">
            <a:avLst/>
          </a:prstGeom>
        </p:spPr>
        <p:txBody>
          <a:bodyPr lIns="0" tIns="0" rIns="0" bIns="0" rtlCol="0" anchor="t">
            <a:spAutoFit/>
          </a:bodyPr>
          <a:lstStyle/>
          <a:p>
            <a:pPr marL="547047" lvl="1" indent="-273524" algn="l">
              <a:lnSpc>
                <a:spcPts val="3547"/>
              </a:lnSpc>
              <a:buFont typeface="Arial"/>
              <a:buChar char="•"/>
            </a:pPr>
            <a:r>
              <a:rPr lang="en-US" sz="2533">
                <a:solidFill>
                  <a:srgbClr val="FFFFFF"/>
                </a:solidFill>
                <a:latin typeface="Tomorrow Bold"/>
              </a:rPr>
              <a:t>Accessibility</a:t>
            </a:r>
            <a:r>
              <a:rPr lang="en-US" sz="2533">
                <a:solidFill>
                  <a:srgbClr val="FFFFFF"/>
                </a:solidFill>
                <a:latin typeface="Tomorrow"/>
              </a:rPr>
              <a:t>: Allows users to process audio on-the-go,making it more convenient and accessible</a:t>
            </a:r>
          </a:p>
          <a:p>
            <a:pPr algn="l">
              <a:lnSpc>
                <a:spcPts val="3547"/>
              </a:lnSpc>
            </a:pPr>
            <a:endParaRPr lang="en-US" sz="2533">
              <a:solidFill>
                <a:srgbClr val="FFFFFF"/>
              </a:solidFill>
              <a:latin typeface="Tomorrow"/>
            </a:endParaRPr>
          </a:p>
          <a:p>
            <a:pPr marL="547047" lvl="1" indent="-273524" algn="l">
              <a:lnSpc>
                <a:spcPts val="3547"/>
              </a:lnSpc>
              <a:buFont typeface="Arial"/>
              <a:buChar char="•"/>
            </a:pPr>
            <a:r>
              <a:rPr lang="en-US" sz="2533">
                <a:solidFill>
                  <a:srgbClr val="FFFFFF"/>
                </a:solidFill>
                <a:latin typeface="Tomorrow Bold"/>
              </a:rPr>
              <a:t>Portability:</a:t>
            </a:r>
            <a:r>
              <a:rPr lang="en-US" sz="2533">
                <a:solidFill>
                  <a:srgbClr val="FFFFFF"/>
                </a:solidFill>
                <a:latin typeface="Tomorrow"/>
              </a:rPr>
              <a:t> Mobile devices are ubiquitous, ensuring a broader user base</a:t>
            </a:r>
          </a:p>
          <a:p>
            <a:pPr algn="l">
              <a:lnSpc>
                <a:spcPts val="3547"/>
              </a:lnSpc>
            </a:pPr>
            <a:endParaRPr lang="en-US" sz="2533">
              <a:solidFill>
                <a:srgbClr val="FFFFFF"/>
              </a:solidFill>
              <a:latin typeface="Tomorrow"/>
            </a:endParaRPr>
          </a:p>
          <a:p>
            <a:pPr marL="547047" lvl="1" indent="-273524" algn="l">
              <a:lnSpc>
                <a:spcPts val="3547"/>
              </a:lnSpc>
              <a:buFont typeface="Arial"/>
              <a:buChar char="•"/>
            </a:pPr>
            <a:r>
              <a:rPr lang="en-US" sz="2533">
                <a:solidFill>
                  <a:srgbClr val="FFFFFF"/>
                </a:solidFill>
                <a:latin typeface="Tomorrow"/>
              </a:rPr>
              <a:t>E</a:t>
            </a:r>
            <a:r>
              <a:rPr lang="en-US" sz="2533">
                <a:solidFill>
                  <a:srgbClr val="FFFFFF"/>
                </a:solidFill>
                <a:latin typeface="Tomorrow Bold"/>
              </a:rPr>
              <a:t>nhanced User Experience: </a:t>
            </a:r>
            <a:r>
              <a:rPr lang="en-US" sz="2533">
                <a:solidFill>
                  <a:srgbClr val="FFFFFF"/>
                </a:solidFill>
                <a:latin typeface="Tomorrow"/>
              </a:rPr>
              <a:t>Mobile apps provide a more interactive experience compared to web applications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9</a:t>
              </a:r>
            </a:p>
          </p:txBody>
        </p:sp>
      </p:grpSp>
      <p:sp>
        <p:nvSpPr>
          <p:cNvPr id="7" name="TextBox 7"/>
          <p:cNvSpPr txBox="1"/>
          <p:nvPr/>
        </p:nvSpPr>
        <p:spPr>
          <a:xfrm>
            <a:off x="2254557" y="1141533"/>
            <a:ext cx="7107735" cy="1446810"/>
          </a:xfrm>
          <a:prstGeom prst="rect">
            <a:avLst/>
          </a:prstGeom>
        </p:spPr>
        <p:txBody>
          <a:bodyPr lIns="0" tIns="0" rIns="0" bIns="0" rtlCol="0" anchor="t">
            <a:spAutoFit/>
          </a:bodyPr>
          <a:lstStyle/>
          <a:p>
            <a:pPr algn="l">
              <a:lnSpc>
                <a:spcPts val="5829"/>
              </a:lnSpc>
            </a:pPr>
            <a:r>
              <a:rPr lang="en-US" sz="4163">
                <a:solidFill>
                  <a:srgbClr val="FFFFFF"/>
                </a:solidFill>
                <a:latin typeface="HK Modular"/>
              </a:rPr>
              <a:t>Software Module</a:t>
            </a:r>
          </a:p>
          <a:p>
            <a:pPr marL="0" lvl="0" indent="0" algn="l">
              <a:lnSpc>
                <a:spcPts val="5829"/>
              </a:lnSpc>
              <a:spcBef>
                <a:spcPct val="0"/>
              </a:spcBef>
            </a:pPr>
            <a:endParaRPr lang="en-US" sz="4163">
              <a:solidFill>
                <a:srgbClr val="FFFFFF"/>
              </a:solidFill>
              <a:latin typeface="HK Modular"/>
            </a:endParaRPr>
          </a:p>
        </p:txBody>
      </p:sp>
      <p:sp>
        <p:nvSpPr>
          <p:cNvPr id="8" name="TextBox 8"/>
          <p:cNvSpPr txBox="1"/>
          <p:nvPr/>
        </p:nvSpPr>
        <p:spPr>
          <a:xfrm>
            <a:off x="2059346" y="2512143"/>
            <a:ext cx="6134908" cy="597748"/>
          </a:xfrm>
          <a:prstGeom prst="rect">
            <a:avLst/>
          </a:prstGeom>
        </p:spPr>
        <p:txBody>
          <a:bodyPr lIns="0" tIns="0" rIns="0" bIns="0" rtlCol="0" anchor="t">
            <a:spAutoFit/>
          </a:bodyPr>
          <a:lstStyle/>
          <a:p>
            <a:pPr marL="0" lvl="0" indent="0" algn="l">
              <a:lnSpc>
                <a:spcPts val="4849"/>
              </a:lnSpc>
              <a:spcBef>
                <a:spcPct val="0"/>
              </a:spcBef>
            </a:pPr>
            <a:r>
              <a:rPr lang="en-US" sz="3463" u="sng">
                <a:solidFill>
                  <a:srgbClr val="FFFFFF"/>
                </a:solidFill>
                <a:latin typeface="HK Modular"/>
              </a:rPr>
              <a:t>Technology Stack</a:t>
            </a:r>
          </a:p>
        </p:txBody>
      </p:sp>
      <p:sp>
        <p:nvSpPr>
          <p:cNvPr id="9" name="Freeform 9"/>
          <p:cNvSpPr/>
          <p:nvPr/>
        </p:nvSpPr>
        <p:spPr>
          <a:xfrm>
            <a:off x="3540759" y="5304516"/>
            <a:ext cx="1331658" cy="1441756"/>
          </a:xfrm>
          <a:custGeom>
            <a:avLst/>
            <a:gdLst/>
            <a:ahLst/>
            <a:cxnLst/>
            <a:rect l="l" t="t" r="r" b="b"/>
            <a:pathLst>
              <a:path w="1331658" h="1441756">
                <a:moveTo>
                  <a:pt x="0" y="0"/>
                </a:moveTo>
                <a:lnTo>
                  <a:pt x="1331658" y="0"/>
                </a:lnTo>
                <a:lnTo>
                  <a:pt x="1331658" y="1441756"/>
                </a:lnTo>
                <a:lnTo>
                  <a:pt x="0" y="14417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6955652" y="5304516"/>
            <a:ext cx="1327077" cy="1327077"/>
          </a:xfrm>
          <a:custGeom>
            <a:avLst/>
            <a:gdLst/>
            <a:ahLst/>
            <a:cxnLst/>
            <a:rect l="l" t="t" r="r" b="b"/>
            <a:pathLst>
              <a:path w="1327077" h="1327077">
                <a:moveTo>
                  <a:pt x="0" y="0"/>
                </a:moveTo>
                <a:lnTo>
                  <a:pt x="1327077" y="0"/>
                </a:lnTo>
                <a:lnTo>
                  <a:pt x="1327077" y="1327077"/>
                </a:lnTo>
                <a:lnTo>
                  <a:pt x="0" y="13270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5447426" y="5698375"/>
            <a:ext cx="933218" cy="933218"/>
          </a:xfrm>
          <a:custGeom>
            <a:avLst/>
            <a:gdLst/>
            <a:ahLst/>
            <a:cxnLst/>
            <a:rect l="l" t="t" r="r" b="b"/>
            <a:pathLst>
              <a:path w="933218" h="933218">
                <a:moveTo>
                  <a:pt x="0" y="0"/>
                </a:moveTo>
                <a:lnTo>
                  <a:pt x="933218" y="0"/>
                </a:lnTo>
                <a:lnTo>
                  <a:pt x="933218" y="933218"/>
                </a:lnTo>
                <a:lnTo>
                  <a:pt x="0" y="9332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59108" y="5698375"/>
            <a:ext cx="933218" cy="933218"/>
          </a:xfrm>
          <a:custGeom>
            <a:avLst/>
            <a:gdLst/>
            <a:ahLst/>
            <a:cxnLst/>
            <a:rect l="l" t="t" r="r" b="b"/>
            <a:pathLst>
              <a:path w="933218" h="933218">
                <a:moveTo>
                  <a:pt x="0" y="0"/>
                </a:moveTo>
                <a:lnTo>
                  <a:pt x="933218" y="0"/>
                </a:lnTo>
                <a:lnTo>
                  <a:pt x="933218" y="933218"/>
                </a:lnTo>
                <a:lnTo>
                  <a:pt x="0" y="9332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TextBox 13"/>
          <p:cNvSpPr txBox="1"/>
          <p:nvPr/>
        </p:nvSpPr>
        <p:spPr>
          <a:xfrm>
            <a:off x="2980321" y="7019301"/>
            <a:ext cx="2452534" cy="779526"/>
          </a:xfrm>
          <a:prstGeom prst="rect">
            <a:avLst/>
          </a:prstGeom>
        </p:spPr>
        <p:txBody>
          <a:bodyPr lIns="0" tIns="0" rIns="0" bIns="0" rtlCol="0" anchor="t">
            <a:spAutoFit/>
          </a:bodyPr>
          <a:lstStyle/>
          <a:p>
            <a:pPr algn="ctr">
              <a:lnSpc>
                <a:spcPts val="6383"/>
              </a:lnSpc>
              <a:spcBef>
                <a:spcPct val="0"/>
              </a:spcBef>
            </a:pPr>
            <a:r>
              <a:rPr lang="en-US" sz="4559">
                <a:solidFill>
                  <a:srgbClr val="FFFFFF"/>
                </a:solidFill>
                <a:latin typeface="Tomorrow"/>
              </a:rPr>
              <a:t>Android</a:t>
            </a:r>
          </a:p>
        </p:txBody>
      </p:sp>
      <p:sp>
        <p:nvSpPr>
          <p:cNvPr id="14" name="TextBox 14"/>
          <p:cNvSpPr txBox="1"/>
          <p:nvPr/>
        </p:nvSpPr>
        <p:spPr>
          <a:xfrm>
            <a:off x="6815802" y="7023920"/>
            <a:ext cx="1606778" cy="774907"/>
          </a:xfrm>
          <a:prstGeom prst="rect">
            <a:avLst/>
          </a:prstGeom>
        </p:spPr>
        <p:txBody>
          <a:bodyPr lIns="0" tIns="0" rIns="0" bIns="0" rtlCol="0" anchor="t">
            <a:spAutoFit/>
          </a:bodyPr>
          <a:lstStyle/>
          <a:p>
            <a:pPr algn="ctr">
              <a:lnSpc>
                <a:spcPts val="6386"/>
              </a:lnSpc>
              <a:spcBef>
                <a:spcPct val="0"/>
              </a:spcBef>
            </a:pPr>
            <a:r>
              <a:rPr lang="en-US" sz="4561">
                <a:solidFill>
                  <a:srgbClr val="FFFFFF"/>
                </a:solidFill>
                <a:latin typeface="Tomorrow"/>
              </a:rPr>
              <a:t>Kotlin</a:t>
            </a:r>
          </a:p>
        </p:txBody>
      </p:sp>
      <p:sp>
        <p:nvSpPr>
          <p:cNvPr id="15" name="Freeform 15"/>
          <p:cNvSpPr/>
          <p:nvPr/>
        </p:nvSpPr>
        <p:spPr>
          <a:xfrm>
            <a:off x="10368704" y="4506199"/>
            <a:ext cx="1288542" cy="2384311"/>
          </a:xfrm>
          <a:custGeom>
            <a:avLst/>
            <a:gdLst/>
            <a:ahLst/>
            <a:cxnLst/>
            <a:rect l="l" t="t" r="r" b="b"/>
            <a:pathLst>
              <a:path w="1288542" h="2384311">
                <a:moveTo>
                  <a:pt x="0" y="0"/>
                </a:moveTo>
                <a:lnTo>
                  <a:pt x="1288543" y="0"/>
                </a:lnTo>
                <a:lnTo>
                  <a:pt x="1288543" y="2384311"/>
                </a:lnTo>
                <a:lnTo>
                  <a:pt x="0" y="23843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6" name="Group 16"/>
          <p:cNvGrpSpPr/>
          <p:nvPr/>
        </p:nvGrpSpPr>
        <p:grpSpPr>
          <a:xfrm>
            <a:off x="13752514" y="5074784"/>
            <a:ext cx="1822990" cy="2724044"/>
            <a:chOff x="0" y="0"/>
            <a:chExt cx="2430654" cy="3632058"/>
          </a:xfrm>
        </p:grpSpPr>
        <p:sp>
          <p:nvSpPr>
            <p:cNvPr id="17" name="Freeform 17"/>
            <p:cNvSpPr/>
            <p:nvPr/>
          </p:nvSpPr>
          <p:spPr>
            <a:xfrm>
              <a:off x="343513" y="0"/>
              <a:ext cx="1743627" cy="2075746"/>
            </a:xfrm>
            <a:custGeom>
              <a:avLst/>
              <a:gdLst/>
              <a:ahLst/>
              <a:cxnLst/>
              <a:rect l="l" t="t" r="r" b="b"/>
              <a:pathLst>
                <a:path w="1743627" h="2075746">
                  <a:moveTo>
                    <a:pt x="0" y="0"/>
                  </a:moveTo>
                  <a:lnTo>
                    <a:pt x="1743627" y="0"/>
                  </a:lnTo>
                  <a:lnTo>
                    <a:pt x="1743627" y="2075746"/>
                  </a:lnTo>
                  <a:lnTo>
                    <a:pt x="0" y="20757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TextBox 18"/>
            <p:cNvSpPr txBox="1"/>
            <p:nvPr/>
          </p:nvSpPr>
          <p:spPr>
            <a:xfrm>
              <a:off x="0" y="2621265"/>
              <a:ext cx="2430654" cy="1010793"/>
            </a:xfrm>
            <a:prstGeom prst="rect">
              <a:avLst/>
            </a:prstGeom>
          </p:spPr>
          <p:txBody>
            <a:bodyPr lIns="0" tIns="0" rIns="0" bIns="0" rtlCol="0" anchor="t">
              <a:spAutoFit/>
            </a:bodyPr>
            <a:lstStyle/>
            <a:p>
              <a:pPr algn="ctr">
                <a:lnSpc>
                  <a:spcPts val="6383"/>
                </a:lnSpc>
                <a:spcBef>
                  <a:spcPct val="0"/>
                </a:spcBef>
              </a:pPr>
              <a:r>
                <a:rPr lang="en-US" sz="4559">
                  <a:solidFill>
                    <a:srgbClr val="FFFFFF"/>
                  </a:solidFill>
                  <a:latin typeface="Tomorrow"/>
                </a:rPr>
                <a:t>MVVM</a:t>
              </a:r>
            </a:p>
          </p:txBody>
        </p:sp>
      </p:grpSp>
      <p:sp>
        <p:nvSpPr>
          <p:cNvPr id="19" name="TextBox 19"/>
          <p:cNvSpPr txBox="1"/>
          <p:nvPr/>
        </p:nvSpPr>
        <p:spPr>
          <a:xfrm>
            <a:off x="9698480" y="7019301"/>
            <a:ext cx="2628991" cy="779526"/>
          </a:xfrm>
          <a:prstGeom prst="rect">
            <a:avLst/>
          </a:prstGeom>
        </p:spPr>
        <p:txBody>
          <a:bodyPr lIns="0" tIns="0" rIns="0" bIns="0" rtlCol="0" anchor="t">
            <a:spAutoFit/>
          </a:bodyPr>
          <a:lstStyle/>
          <a:p>
            <a:pPr algn="ctr">
              <a:lnSpc>
                <a:spcPts val="6383"/>
              </a:lnSpc>
              <a:spcBef>
                <a:spcPct val="0"/>
              </a:spcBef>
            </a:pPr>
            <a:r>
              <a:rPr lang="en-US" sz="4559">
                <a:solidFill>
                  <a:srgbClr val="FFFFFF"/>
                </a:solidFill>
                <a:latin typeface="Tomorrow"/>
              </a:rPr>
              <a:t>Firebase</a:t>
            </a:r>
          </a:p>
        </p:txBody>
      </p:sp>
      <p:sp>
        <p:nvSpPr>
          <p:cNvPr id="20" name="Freeform 20"/>
          <p:cNvSpPr/>
          <p:nvPr/>
        </p:nvSpPr>
        <p:spPr>
          <a:xfrm>
            <a:off x="12238272" y="5813054"/>
            <a:ext cx="933218" cy="933218"/>
          </a:xfrm>
          <a:custGeom>
            <a:avLst/>
            <a:gdLst/>
            <a:ahLst/>
            <a:cxnLst/>
            <a:rect l="l" t="t" r="r" b="b"/>
            <a:pathLst>
              <a:path w="933218" h="933218">
                <a:moveTo>
                  <a:pt x="0" y="0"/>
                </a:moveTo>
                <a:lnTo>
                  <a:pt x="933217" y="0"/>
                </a:lnTo>
                <a:lnTo>
                  <a:pt x="933217" y="933218"/>
                </a:lnTo>
                <a:lnTo>
                  <a:pt x="0" y="9332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3" name="Group 3"/>
          <p:cNvGrpSpPr/>
          <p:nvPr/>
        </p:nvGrpSpPr>
        <p:grpSpPr>
          <a:xfrm>
            <a:off x="1021921" y="1028700"/>
            <a:ext cx="1037426" cy="1037383"/>
            <a:chOff x="0" y="0"/>
            <a:chExt cx="1383234" cy="1383177"/>
          </a:xfrm>
        </p:grpSpPr>
        <p:sp>
          <p:nvSpPr>
            <p:cNvPr id="4" name="Freeform 4"/>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4"/>
              <a:stretch>
                <a:fillRect t="-2" b="-2"/>
              </a:stretch>
            </a:blipFill>
          </p:spPr>
          <p:txBody>
            <a:bodyPr/>
            <a:lstStyle/>
            <a:p>
              <a:endParaRPr lang="en-US"/>
            </a:p>
          </p:txBody>
        </p:sp>
        <p:sp>
          <p:nvSpPr>
            <p:cNvPr id="5" name="TextBox 5"/>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2</a:t>
              </a:r>
            </a:p>
          </p:txBody>
        </p:sp>
      </p:grpSp>
      <p:sp>
        <p:nvSpPr>
          <p:cNvPr id="6" name="TextBox 6"/>
          <p:cNvSpPr txBox="1"/>
          <p:nvPr/>
        </p:nvSpPr>
        <p:spPr>
          <a:xfrm>
            <a:off x="2254557" y="1141533"/>
            <a:ext cx="150047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Problem Statement</a:t>
            </a:r>
          </a:p>
        </p:txBody>
      </p:sp>
      <p:sp>
        <p:nvSpPr>
          <p:cNvPr id="7" name="Freeform 7"/>
          <p:cNvSpPr/>
          <p:nvPr/>
        </p:nvSpPr>
        <p:spPr>
          <a:xfrm>
            <a:off x="10117586" y="29725"/>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8" name="Freeform 8"/>
          <p:cNvSpPr/>
          <p:nvPr/>
        </p:nvSpPr>
        <p:spPr>
          <a:xfrm>
            <a:off x="4800288" y="29725"/>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0" y="29725"/>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10" name="Group 10"/>
          <p:cNvGrpSpPr/>
          <p:nvPr/>
        </p:nvGrpSpPr>
        <p:grpSpPr>
          <a:xfrm>
            <a:off x="1028700" y="4563009"/>
            <a:ext cx="8035787" cy="1631509"/>
            <a:chOff x="0" y="0"/>
            <a:chExt cx="10714382" cy="2175346"/>
          </a:xfrm>
        </p:grpSpPr>
        <p:sp>
          <p:nvSpPr>
            <p:cNvPr id="11" name="Freeform 11"/>
            <p:cNvSpPr/>
            <p:nvPr/>
          </p:nvSpPr>
          <p:spPr>
            <a:xfrm>
              <a:off x="4481051" y="397036"/>
              <a:ext cx="5913358" cy="1456165"/>
            </a:xfrm>
            <a:custGeom>
              <a:avLst/>
              <a:gdLst/>
              <a:ahLst/>
              <a:cxnLst/>
              <a:rect l="l" t="t" r="r" b="b"/>
              <a:pathLst>
                <a:path w="5913358" h="1456165">
                  <a:moveTo>
                    <a:pt x="0" y="0"/>
                  </a:moveTo>
                  <a:lnTo>
                    <a:pt x="5913359" y="0"/>
                  </a:lnTo>
                  <a:lnTo>
                    <a:pt x="5913359" y="1456164"/>
                  </a:lnTo>
                  <a:lnTo>
                    <a:pt x="0" y="145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flipV="1">
              <a:off x="1367318" y="595432"/>
              <a:ext cx="3129133" cy="788802"/>
            </a:xfrm>
            <a:custGeom>
              <a:avLst/>
              <a:gdLst/>
              <a:ahLst/>
              <a:cxnLst/>
              <a:rect l="l" t="t" r="r" b="b"/>
              <a:pathLst>
                <a:path w="3129133" h="788802">
                  <a:moveTo>
                    <a:pt x="0" y="788802"/>
                  </a:moveTo>
                  <a:lnTo>
                    <a:pt x="3129133" y="788802"/>
                  </a:lnTo>
                  <a:lnTo>
                    <a:pt x="3129133" y="0"/>
                  </a:lnTo>
                  <a:lnTo>
                    <a:pt x="0" y="0"/>
                  </a:lnTo>
                  <a:lnTo>
                    <a:pt x="0" y="7888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4369720" y="736109"/>
              <a:ext cx="6344662" cy="1090861"/>
            </a:xfrm>
            <a:prstGeom prst="rect">
              <a:avLst/>
            </a:prstGeom>
          </p:spPr>
          <p:txBody>
            <a:bodyPr lIns="0" tIns="0" rIns="0" bIns="0" rtlCol="0" anchor="t">
              <a:spAutoFit/>
            </a:bodyPr>
            <a:lstStyle/>
            <a:p>
              <a:pPr algn="ctr">
                <a:lnSpc>
                  <a:spcPts val="2125"/>
                </a:lnSpc>
              </a:pPr>
              <a:r>
                <a:rPr lang="en-US" sz="2147">
                  <a:solidFill>
                    <a:srgbClr val="FFFFFF"/>
                  </a:solidFill>
                  <a:latin typeface="Tomorrow"/>
                </a:rPr>
                <a:t>•UNDERMINE TRUST IN OUR INSTITUTIONS</a:t>
              </a:r>
            </a:p>
            <a:p>
              <a:pPr algn="ctr">
                <a:lnSpc>
                  <a:spcPts val="2125"/>
                </a:lnSpc>
              </a:pPr>
              <a:endParaRPr lang="en-US" sz="2147">
                <a:solidFill>
                  <a:srgbClr val="FFFFFF"/>
                </a:solidFill>
                <a:latin typeface="Tomorrow"/>
              </a:endParaRPr>
            </a:p>
          </p:txBody>
        </p:sp>
        <p:sp>
          <p:nvSpPr>
            <p:cNvPr id="14" name="Freeform 14"/>
            <p:cNvSpPr/>
            <p:nvPr/>
          </p:nvSpPr>
          <p:spPr>
            <a:xfrm>
              <a:off x="0" y="0"/>
              <a:ext cx="2245518" cy="2175346"/>
            </a:xfrm>
            <a:custGeom>
              <a:avLst/>
              <a:gdLst/>
              <a:ahLst/>
              <a:cxnLst/>
              <a:rect l="l" t="t" r="r" b="b"/>
              <a:pathLst>
                <a:path w="2245518" h="2175346">
                  <a:moveTo>
                    <a:pt x="0" y="0"/>
                  </a:moveTo>
                  <a:lnTo>
                    <a:pt x="2245518" y="0"/>
                  </a:lnTo>
                  <a:lnTo>
                    <a:pt x="2245518" y="2175346"/>
                  </a:lnTo>
                  <a:lnTo>
                    <a:pt x="0" y="2175346"/>
                  </a:lnTo>
                  <a:lnTo>
                    <a:pt x="0" y="0"/>
                  </a:lnTo>
                  <a:close/>
                </a:path>
              </a:pathLst>
            </a:custGeom>
            <a:blipFill>
              <a:blip r:embed="rId9"/>
              <a:stretch>
                <a:fillRect/>
              </a:stretch>
            </a:blipFill>
          </p:spPr>
          <p:txBody>
            <a:bodyPr/>
            <a:lstStyle/>
            <a:p>
              <a:endParaRPr lang="en-US"/>
            </a:p>
          </p:txBody>
        </p:sp>
      </p:grpSp>
      <p:grpSp>
        <p:nvGrpSpPr>
          <p:cNvPr id="15" name="Group 15"/>
          <p:cNvGrpSpPr/>
          <p:nvPr/>
        </p:nvGrpSpPr>
        <p:grpSpPr>
          <a:xfrm>
            <a:off x="9394843" y="7407720"/>
            <a:ext cx="7023806" cy="1496859"/>
            <a:chOff x="0" y="0"/>
            <a:chExt cx="9365074" cy="1995812"/>
          </a:xfrm>
        </p:grpSpPr>
        <p:sp>
          <p:nvSpPr>
            <p:cNvPr id="16" name="Freeform 16"/>
            <p:cNvSpPr/>
            <p:nvPr/>
          </p:nvSpPr>
          <p:spPr>
            <a:xfrm>
              <a:off x="0" y="0"/>
              <a:ext cx="1561723" cy="1995812"/>
            </a:xfrm>
            <a:custGeom>
              <a:avLst/>
              <a:gdLst/>
              <a:ahLst/>
              <a:cxnLst/>
              <a:rect l="l" t="t" r="r" b="b"/>
              <a:pathLst>
                <a:path w="1561723" h="1995812">
                  <a:moveTo>
                    <a:pt x="0" y="0"/>
                  </a:moveTo>
                  <a:lnTo>
                    <a:pt x="1561723" y="0"/>
                  </a:lnTo>
                  <a:lnTo>
                    <a:pt x="1561723" y="1995812"/>
                  </a:lnTo>
                  <a:lnTo>
                    <a:pt x="0" y="1995812"/>
                  </a:lnTo>
                  <a:lnTo>
                    <a:pt x="0" y="0"/>
                  </a:lnTo>
                  <a:close/>
                </a:path>
              </a:pathLst>
            </a:custGeom>
            <a:blipFill>
              <a:blip r:embed="rId10"/>
              <a:stretch>
                <a:fillRect/>
              </a:stretch>
            </a:blipFill>
          </p:spPr>
          <p:txBody>
            <a:bodyPr/>
            <a:lstStyle/>
            <a:p>
              <a:endParaRPr lang="en-US"/>
            </a:p>
          </p:txBody>
        </p:sp>
        <p:sp>
          <p:nvSpPr>
            <p:cNvPr id="17" name="Freeform 17"/>
            <p:cNvSpPr/>
            <p:nvPr/>
          </p:nvSpPr>
          <p:spPr>
            <a:xfrm>
              <a:off x="579716" y="751159"/>
              <a:ext cx="2979756" cy="751147"/>
            </a:xfrm>
            <a:custGeom>
              <a:avLst/>
              <a:gdLst/>
              <a:ahLst/>
              <a:cxnLst/>
              <a:rect l="l" t="t" r="r" b="b"/>
              <a:pathLst>
                <a:path w="2979756" h="751147">
                  <a:moveTo>
                    <a:pt x="0" y="0"/>
                  </a:moveTo>
                  <a:lnTo>
                    <a:pt x="2979756" y="0"/>
                  </a:lnTo>
                  <a:lnTo>
                    <a:pt x="2979756" y="751147"/>
                  </a:lnTo>
                  <a:lnTo>
                    <a:pt x="0" y="7511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544808" y="304580"/>
              <a:ext cx="5631070" cy="1386651"/>
            </a:xfrm>
            <a:custGeom>
              <a:avLst/>
              <a:gdLst/>
              <a:ahLst/>
              <a:cxnLst/>
              <a:rect l="l" t="t" r="r" b="b"/>
              <a:pathLst>
                <a:path w="5631070" h="1386651">
                  <a:moveTo>
                    <a:pt x="0" y="0"/>
                  </a:moveTo>
                  <a:lnTo>
                    <a:pt x="5631069" y="0"/>
                  </a:lnTo>
                  <a:lnTo>
                    <a:pt x="5631069" y="1386651"/>
                  </a:lnTo>
                  <a:lnTo>
                    <a:pt x="0" y="1386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19"/>
            <p:cNvSpPr txBox="1"/>
            <p:nvPr/>
          </p:nvSpPr>
          <p:spPr>
            <a:xfrm>
              <a:off x="3559472" y="638238"/>
              <a:ext cx="5805602" cy="1052993"/>
            </a:xfrm>
            <a:prstGeom prst="rect">
              <a:avLst/>
            </a:prstGeom>
          </p:spPr>
          <p:txBody>
            <a:bodyPr lIns="0" tIns="0" rIns="0" bIns="0" rtlCol="0" anchor="t">
              <a:spAutoFit/>
            </a:bodyPr>
            <a:lstStyle/>
            <a:p>
              <a:pPr algn="ctr">
                <a:lnSpc>
                  <a:spcPts val="2013"/>
                </a:lnSpc>
              </a:pPr>
              <a:r>
                <a:rPr lang="en-US" sz="2033">
                  <a:solidFill>
                    <a:srgbClr val="FFFFFF"/>
                  </a:solidFill>
                  <a:latin typeface="Tomorrow"/>
                </a:rPr>
                <a:t>•DAMAGE SOMEONE'S REPUTATION</a:t>
              </a:r>
            </a:p>
            <a:p>
              <a:pPr algn="ctr">
                <a:lnSpc>
                  <a:spcPts val="2013"/>
                </a:lnSpc>
              </a:pPr>
              <a:endParaRPr lang="en-US" sz="2033">
                <a:solidFill>
                  <a:srgbClr val="FFFFFF"/>
                </a:solidFill>
                <a:latin typeface="Tomorrow"/>
              </a:endParaRPr>
            </a:p>
          </p:txBody>
        </p:sp>
      </p:grpSp>
      <p:grpSp>
        <p:nvGrpSpPr>
          <p:cNvPr id="20" name="Group 20"/>
          <p:cNvGrpSpPr/>
          <p:nvPr/>
        </p:nvGrpSpPr>
        <p:grpSpPr>
          <a:xfrm>
            <a:off x="1406422" y="6978255"/>
            <a:ext cx="7323037" cy="1827012"/>
            <a:chOff x="0" y="0"/>
            <a:chExt cx="9764049" cy="2436016"/>
          </a:xfrm>
        </p:grpSpPr>
        <p:sp>
          <p:nvSpPr>
            <p:cNvPr id="21" name="Freeform 21"/>
            <p:cNvSpPr/>
            <p:nvPr/>
          </p:nvSpPr>
          <p:spPr>
            <a:xfrm flipV="1">
              <a:off x="736958" y="1178248"/>
              <a:ext cx="3129133" cy="788802"/>
            </a:xfrm>
            <a:custGeom>
              <a:avLst/>
              <a:gdLst/>
              <a:ahLst/>
              <a:cxnLst/>
              <a:rect l="l" t="t" r="r" b="b"/>
              <a:pathLst>
                <a:path w="3129133" h="788802">
                  <a:moveTo>
                    <a:pt x="0" y="788802"/>
                  </a:moveTo>
                  <a:lnTo>
                    <a:pt x="3129132" y="788802"/>
                  </a:lnTo>
                  <a:lnTo>
                    <a:pt x="3129132" y="0"/>
                  </a:lnTo>
                  <a:lnTo>
                    <a:pt x="0" y="0"/>
                  </a:lnTo>
                  <a:lnTo>
                    <a:pt x="0" y="78880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a:off x="3850691" y="979852"/>
              <a:ext cx="5913358" cy="1456165"/>
            </a:xfrm>
            <a:custGeom>
              <a:avLst/>
              <a:gdLst/>
              <a:ahLst/>
              <a:cxnLst/>
              <a:rect l="l" t="t" r="r" b="b"/>
              <a:pathLst>
                <a:path w="5913358" h="1456165">
                  <a:moveTo>
                    <a:pt x="0" y="0"/>
                  </a:moveTo>
                  <a:lnTo>
                    <a:pt x="5913358" y="0"/>
                  </a:lnTo>
                  <a:lnTo>
                    <a:pt x="5913358" y="1456164"/>
                  </a:lnTo>
                  <a:lnTo>
                    <a:pt x="0" y="145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4066547" y="1338820"/>
              <a:ext cx="5626424" cy="709784"/>
            </a:xfrm>
            <a:prstGeom prst="rect">
              <a:avLst/>
            </a:prstGeom>
          </p:spPr>
          <p:txBody>
            <a:bodyPr lIns="0" tIns="0" rIns="0" bIns="0" rtlCol="0" anchor="t">
              <a:spAutoFit/>
            </a:bodyPr>
            <a:lstStyle/>
            <a:p>
              <a:pPr algn="ctr">
                <a:lnSpc>
                  <a:spcPts val="1915"/>
                </a:lnSpc>
              </a:pPr>
              <a:r>
                <a:rPr lang="en-US" sz="1934">
                  <a:solidFill>
                    <a:srgbClr val="FFFFFF"/>
                  </a:solidFill>
                  <a:latin typeface="Tomorrow"/>
                </a:rPr>
                <a:t>•MISINFORMATION AND</a:t>
              </a:r>
            </a:p>
            <a:p>
              <a:pPr algn="ctr">
                <a:lnSpc>
                  <a:spcPts val="2125"/>
                </a:lnSpc>
              </a:pPr>
              <a:r>
                <a:rPr lang="en-US" sz="2147">
                  <a:solidFill>
                    <a:srgbClr val="FFFFFF"/>
                  </a:solidFill>
                  <a:latin typeface="Tomorrow"/>
                </a:rPr>
                <a:t> MANIPULATION:  </a:t>
              </a:r>
            </a:p>
            <a:p>
              <a:pPr algn="ctr">
                <a:lnSpc>
                  <a:spcPts val="126"/>
                </a:lnSpc>
              </a:pPr>
              <a:endParaRPr lang="en-US" sz="2147">
                <a:solidFill>
                  <a:srgbClr val="FFFFFF"/>
                </a:solidFill>
                <a:latin typeface="Tomorrow"/>
              </a:endParaRPr>
            </a:p>
          </p:txBody>
        </p:sp>
        <p:sp>
          <p:nvSpPr>
            <p:cNvPr id="24" name="Freeform 24"/>
            <p:cNvSpPr/>
            <p:nvPr/>
          </p:nvSpPr>
          <p:spPr>
            <a:xfrm>
              <a:off x="0" y="0"/>
              <a:ext cx="1727376" cy="2074927"/>
            </a:xfrm>
            <a:custGeom>
              <a:avLst/>
              <a:gdLst/>
              <a:ahLst/>
              <a:cxnLst/>
              <a:rect l="l" t="t" r="r" b="b"/>
              <a:pathLst>
                <a:path w="1727376" h="2074927">
                  <a:moveTo>
                    <a:pt x="0" y="0"/>
                  </a:moveTo>
                  <a:lnTo>
                    <a:pt x="1727376" y="0"/>
                  </a:lnTo>
                  <a:lnTo>
                    <a:pt x="1727376" y="2074927"/>
                  </a:lnTo>
                  <a:lnTo>
                    <a:pt x="0" y="2074927"/>
                  </a:lnTo>
                  <a:lnTo>
                    <a:pt x="0" y="0"/>
                  </a:lnTo>
                  <a:close/>
                </a:path>
              </a:pathLst>
            </a:custGeom>
            <a:blipFill>
              <a:blip r:embed="rId11"/>
              <a:stretch>
                <a:fillRect/>
              </a:stretch>
            </a:blipFill>
          </p:spPr>
          <p:txBody>
            <a:bodyPr/>
            <a:lstStyle/>
            <a:p>
              <a:endParaRPr lang="en-US"/>
            </a:p>
          </p:txBody>
        </p:sp>
      </p:grpSp>
      <p:grpSp>
        <p:nvGrpSpPr>
          <p:cNvPr id="25" name="Group 25"/>
          <p:cNvGrpSpPr/>
          <p:nvPr/>
        </p:nvGrpSpPr>
        <p:grpSpPr>
          <a:xfrm>
            <a:off x="9394843" y="4825235"/>
            <a:ext cx="7200382" cy="1369284"/>
            <a:chOff x="0" y="0"/>
            <a:chExt cx="9600510" cy="1825712"/>
          </a:xfrm>
        </p:grpSpPr>
        <p:sp>
          <p:nvSpPr>
            <p:cNvPr id="26" name="Freeform 26"/>
            <p:cNvSpPr/>
            <p:nvPr/>
          </p:nvSpPr>
          <p:spPr>
            <a:xfrm>
              <a:off x="0" y="0"/>
              <a:ext cx="1474262" cy="1825712"/>
            </a:xfrm>
            <a:custGeom>
              <a:avLst/>
              <a:gdLst/>
              <a:ahLst/>
              <a:cxnLst/>
              <a:rect l="l" t="t" r="r" b="b"/>
              <a:pathLst>
                <a:path w="1474262" h="1825712">
                  <a:moveTo>
                    <a:pt x="0" y="0"/>
                  </a:moveTo>
                  <a:lnTo>
                    <a:pt x="1474262" y="0"/>
                  </a:lnTo>
                  <a:lnTo>
                    <a:pt x="1474262" y="1825712"/>
                  </a:lnTo>
                  <a:lnTo>
                    <a:pt x="0" y="1825712"/>
                  </a:lnTo>
                  <a:lnTo>
                    <a:pt x="0" y="0"/>
                  </a:lnTo>
                  <a:close/>
                </a:path>
              </a:pathLst>
            </a:custGeom>
            <a:blipFill>
              <a:blip r:embed="rId12"/>
              <a:stretch>
                <a:fillRect/>
              </a:stretch>
            </a:blipFill>
          </p:spPr>
          <p:txBody>
            <a:bodyPr/>
            <a:lstStyle/>
            <a:p>
              <a:endParaRPr lang="en-US"/>
            </a:p>
          </p:txBody>
        </p:sp>
        <p:sp>
          <p:nvSpPr>
            <p:cNvPr id="27" name="Freeform 27"/>
            <p:cNvSpPr/>
            <p:nvPr/>
          </p:nvSpPr>
          <p:spPr>
            <a:xfrm>
              <a:off x="579716" y="581059"/>
              <a:ext cx="2979756" cy="751147"/>
            </a:xfrm>
            <a:custGeom>
              <a:avLst/>
              <a:gdLst/>
              <a:ahLst/>
              <a:cxnLst/>
              <a:rect l="l" t="t" r="r" b="b"/>
              <a:pathLst>
                <a:path w="2979756" h="751147">
                  <a:moveTo>
                    <a:pt x="0" y="0"/>
                  </a:moveTo>
                  <a:lnTo>
                    <a:pt x="2979756" y="0"/>
                  </a:lnTo>
                  <a:lnTo>
                    <a:pt x="2979756" y="751147"/>
                  </a:lnTo>
                  <a:lnTo>
                    <a:pt x="0" y="7511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3544808" y="134481"/>
              <a:ext cx="5631070" cy="1386651"/>
            </a:xfrm>
            <a:custGeom>
              <a:avLst/>
              <a:gdLst/>
              <a:ahLst/>
              <a:cxnLst/>
              <a:rect l="l" t="t" r="r" b="b"/>
              <a:pathLst>
                <a:path w="5631070" h="1386651">
                  <a:moveTo>
                    <a:pt x="0" y="0"/>
                  </a:moveTo>
                  <a:lnTo>
                    <a:pt x="5631069" y="0"/>
                  </a:lnTo>
                  <a:lnTo>
                    <a:pt x="5631069" y="1386651"/>
                  </a:lnTo>
                  <a:lnTo>
                    <a:pt x="0" y="1386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TextBox 29"/>
            <p:cNvSpPr txBox="1"/>
            <p:nvPr/>
          </p:nvSpPr>
          <p:spPr>
            <a:xfrm>
              <a:off x="3189062" y="577235"/>
              <a:ext cx="6411448" cy="709342"/>
            </a:xfrm>
            <a:prstGeom prst="rect">
              <a:avLst/>
            </a:prstGeom>
          </p:spPr>
          <p:txBody>
            <a:bodyPr lIns="0" tIns="0" rIns="0" bIns="0" rtlCol="0" anchor="t">
              <a:spAutoFit/>
            </a:bodyPr>
            <a:lstStyle/>
            <a:p>
              <a:pPr algn="ctr">
                <a:lnSpc>
                  <a:spcPts val="2020"/>
                </a:lnSpc>
              </a:pPr>
              <a:r>
                <a:rPr lang="en-US" sz="2040">
                  <a:solidFill>
                    <a:srgbClr val="FFFFFF"/>
                  </a:solidFill>
                  <a:latin typeface="Tomorrow"/>
                </a:rPr>
                <a:t>•IDENTITY THEFT AND FRAUD</a:t>
              </a:r>
            </a:p>
            <a:p>
              <a:pPr algn="ctr">
                <a:lnSpc>
                  <a:spcPts val="2020"/>
                </a:lnSpc>
              </a:pPr>
              <a:endParaRPr lang="en-US" sz="2040">
                <a:solidFill>
                  <a:srgbClr val="FFFFFF"/>
                </a:solidFill>
                <a:latin typeface="Tomorrow"/>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21921" y="1028700"/>
            <a:ext cx="1037426" cy="1037452"/>
            <a:chOff x="0" y="0"/>
            <a:chExt cx="1383234" cy="1383269"/>
          </a:xfrm>
        </p:grpSpPr>
        <p:sp>
          <p:nvSpPr>
            <p:cNvPr id="5" name="Freeform 5"/>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6" name="TextBox 6"/>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9</a:t>
              </a:r>
            </a:p>
          </p:txBody>
        </p:sp>
      </p:grpSp>
      <p:sp>
        <p:nvSpPr>
          <p:cNvPr id="7" name="TextBox 7"/>
          <p:cNvSpPr txBox="1"/>
          <p:nvPr/>
        </p:nvSpPr>
        <p:spPr>
          <a:xfrm>
            <a:off x="2254557" y="1141533"/>
            <a:ext cx="7107735" cy="1446810"/>
          </a:xfrm>
          <a:prstGeom prst="rect">
            <a:avLst/>
          </a:prstGeom>
        </p:spPr>
        <p:txBody>
          <a:bodyPr lIns="0" tIns="0" rIns="0" bIns="0" rtlCol="0" anchor="t">
            <a:spAutoFit/>
          </a:bodyPr>
          <a:lstStyle/>
          <a:p>
            <a:pPr algn="l">
              <a:lnSpc>
                <a:spcPts val="5829"/>
              </a:lnSpc>
            </a:pPr>
            <a:r>
              <a:rPr lang="en-US" sz="4163">
                <a:solidFill>
                  <a:srgbClr val="FFFFFF"/>
                </a:solidFill>
                <a:latin typeface="HK Modular"/>
              </a:rPr>
              <a:t>Software Module</a:t>
            </a:r>
          </a:p>
          <a:p>
            <a:pPr marL="0" lvl="0" indent="0" algn="l">
              <a:lnSpc>
                <a:spcPts val="5829"/>
              </a:lnSpc>
              <a:spcBef>
                <a:spcPct val="0"/>
              </a:spcBef>
            </a:pPr>
            <a:endParaRPr lang="en-US" sz="4163">
              <a:solidFill>
                <a:srgbClr val="FFFFFF"/>
              </a:solidFill>
              <a:latin typeface="HK Modular"/>
            </a:endParaRPr>
          </a:p>
        </p:txBody>
      </p:sp>
      <p:sp>
        <p:nvSpPr>
          <p:cNvPr id="8" name="TextBox 8"/>
          <p:cNvSpPr txBox="1"/>
          <p:nvPr/>
        </p:nvSpPr>
        <p:spPr>
          <a:xfrm>
            <a:off x="2059346" y="2512143"/>
            <a:ext cx="3144194" cy="597815"/>
          </a:xfrm>
          <a:prstGeom prst="rect">
            <a:avLst/>
          </a:prstGeom>
        </p:spPr>
        <p:txBody>
          <a:bodyPr lIns="0" tIns="0" rIns="0" bIns="0" rtlCol="0" anchor="t">
            <a:spAutoFit/>
          </a:bodyPr>
          <a:lstStyle/>
          <a:p>
            <a:pPr marL="0" lvl="0" indent="0" algn="l">
              <a:lnSpc>
                <a:spcPts val="4849"/>
              </a:lnSpc>
              <a:spcBef>
                <a:spcPct val="0"/>
              </a:spcBef>
            </a:pPr>
            <a:r>
              <a:rPr lang="en-US" sz="3463" u="sng">
                <a:solidFill>
                  <a:srgbClr val="FFFFFF"/>
                </a:solidFill>
                <a:latin typeface="HK Modular"/>
              </a:rPr>
              <a:t>Features</a:t>
            </a:r>
          </a:p>
        </p:txBody>
      </p:sp>
      <p:sp>
        <p:nvSpPr>
          <p:cNvPr id="9" name="TextBox 9"/>
          <p:cNvSpPr txBox="1"/>
          <p:nvPr/>
        </p:nvSpPr>
        <p:spPr>
          <a:xfrm>
            <a:off x="1604672" y="3959920"/>
            <a:ext cx="4203753" cy="514350"/>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HK Modular"/>
              </a:rPr>
              <a:t>Core Features</a:t>
            </a:r>
          </a:p>
        </p:txBody>
      </p:sp>
      <p:sp>
        <p:nvSpPr>
          <p:cNvPr id="10" name="TextBox 10"/>
          <p:cNvSpPr txBox="1"/>
          <p:nvPr/>
        </p:nvSpPr>
        <p:spPr>
          <a:xfrm>
            <a:off x="10671122" y="3959920"/>
            <a:ext cx="6409650" cy="514350"/>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HK Modular"/>
              </a:rPr>
              <a:t>Additional Features</a:t>
            </a:r>
          </a:p>
        </p:txBody>
      </p:sp>
      <p:sp>
        <p:nvSpPr>
          <p:cNvPr id="11" name="AutoShape 11"/>
          <p:cNvSpPr/>
          <p:nvPr/>
        </p:nvSpPr>
        <p:spPr>
          <a:xfrm flipV="1">
            <a:off x="9105900" y="3735983"/>
            <a:ext cx="19050" cy="6148409"/>
          </a:xfrm>
          <a:prstGeom prst="line">
            <a:avLst/>
          </a:prstGeom>
          <a:ln w="38100" cap="flat">
            <a:solidFill>
              <a:srgbClr val="FFFFFF"/>
            </a:solidFill>
            <a:prstDash val="solid"/>
            <a:headEnd type="none" w="sm" len="sm"/>
            <a:tailEnd type="none" w="sm" len="sm"/>
          </a:ln>
        </p:spPr>
        <p:txBody>
          <a:bodyPr/>
          <a:lstStyle/>
          <a:p>
            <a:endParaRPr lang="en-US"/>
          </a:p>
        </p:txBody>
      </p:sp>
      <p:sp>
        <p:nvSpPr>
          <p:cNvPr id="12" name="TextBox 12"/>
          <p:cNvSpPr txBox="1"/>
          <p:nvPr/>
        </p:nvSpPr>
        <p:spPr>
          <a:xfrm>
            <a:off x="1604672" y="4940995"/>
            <a:ext cx="6231122" cy="2461231"/>
          </a:xfrm>
          <a:prstGeom prst="rect">
            <a:avLst/>
          </a:prstGeom>
        </p:spPr>
        <p:txBody>
          <a:bodyPr lIns="0" tIns="0" rIns="0" bIns="0" rtlCol="0" anchor="t">
            <a:spAutoFit/>
          </a:bodyPr>
          <a:lstStyle/>
          <a:p>
            <a:pPr marL="611816" lvl="1" indent="-305908" algn="l">
              <a:lnSpc>
                <a:spcPts val="3967"/>
              </a:lnSpc>
              <a:buFont typeface="Arial"/>
              <a:buChar char="•"/>
            </a:pPr>
            <a:r>
              <a:rPr lang="en-US" sz="2833">
                <a:solidFill>
                  <a:srgbClr val="FFFFFF"/>
                </a:solidFill>
                <a:latin typeface="Tomorrow"/>
              </a:rPr>
              <a:t>Voice Filtration</a:t>
            </a:r>
          </a:p>
          <a:p>
            <a:pPr algn="l">
              <a:lnSpc>
                <a:spcPts val="3967"/>
              </a:lnSpc>
            </a:pPr>
            <a:endParaRPr lang="en-US" sz="2833">
              <a:solidFill>
                <a:srgbClr val="FFFFFF"/>
              </a:solidFill>
              <a:latin typeface="Tomorrow"/>
            </a:endParaRPr>
          </a:p>
          <a:p>
            <a:pPr marL="611816" lvl="1" indent="-305908" algn="l">
              <a:lnSpc>
                <a:spcPts val="3967"/>
              </a:lnSpc>
              <a:buFont typeface="Arial"/>
              <a:buChar char="•"/>
            </a:pPr>
            <a:r>
              <a:rPr lang="en-US" sz="2833">
                <a:solidFill>
                  <a:srgbClr val="FFFFFF"/>
                </a:solidFill>
                <a:latin typeface="Tomorrow"/>
              </a:rPr>
              <a:t>Deepfake Audio Generation</a:t>
            </a:r>
          </a:p>
          <a:p>
            <a:pPr algn="l">
              <a:lnSpc>
                <a:spcPts val="3967"/>
              </a:lnSpc>
            </a:pPr>
            <a:endParaRPr lang="en-US" sz="2833">
              <a:solidFill>
                <a:srgbClr val="FFFFFF"/>
              </a:solidFill>
              <a:latin typeface="Tomorrow"/>
            </a:endParaRPr>
          </a:p>
          <a:p>
            <a:pPr marL="611816" lvl="1" indent="-305908" algn="l">
              <a:lnSpc>
                <a:spcPts val="3967"/>
              </a:lnSpc>
              <a:buFont typeface="Arial"/>
              <a:buChar char="•"/>
            </a:pPr>
            <a:r>
              <a:rPr lang="en-US" sz="2833">
                <a:solidFill>
                  <a:srgbClr val="FFFFFF"/>
                </a:solidFill>
                <a:latin typeface="Tomorrow"/>
              </a:rPr>
              <a:t>Fake Audio Detection</a:t>
            </a:r>
          </a:p>
        </p:txBody>
      </p:sp>
      <p:sp>
        <p:nvSpPr>
          <p:cNvPr id="13" name="TextBox 13"/>
          <p:cNvSpPr txBox="1"/>
          <p:nvPr/>
        </p:nvSpPr>
        <p:spPr>
          <a:xfrm>
            <a:off x="10671122" y="5148544"/>
            <a:ext cx="6231122" cy="1470807"/>
          </a:xfrm>
          <a:prstGeom prst="rect">
            <a:avLst/>
          </a:prstGeom>
        </p:spPr>
        <p:txBody>
          <a:bodyPr lIns="0" tIns="0" rIns="0" bIns="0" rtlCol="0" anchor="t">
            <a:spAutoFit/>
          </a:bodyPr>
          <a:lstStyle/>
          <a:p>
            <a:pPr marL="611816" lvl="1" indent="-305908" algn="l">
              <a:lnSpc>
                <a:spcPts val="3967"/>
              </a:lnSpc>
              <a:buFont typeface="Arial"/>
              <a:buChar char="•"/>
            </a:pPr>
            <a:r>
              <a:rPr lang="en-US" sz="2833">
                <a:solidFill>
                  <a:srgbClr val="FFFFFF"/>
                </a:solidFill>
                <a:latin typeface="Tomorrow"/>
              </a:rPr>
              <a:t>History of Audio Activities</a:t>
            </a:r>
          </a:p>
          <a:p>
            <a:pPr algn="l">
              <a:lnSpc>
                <a:spcPts val="3967"/>
              </a:lnSpc>
            </a:pPr>
            <a:endParaRPr lang="en-US" sz="2833">
              <a:solidFill>
                <a:srgbClr val="FFFFFF"/>
              </a:solidFill>
              <a:latin typeface="Tomorrow"/>
            </a:endParaRPr>
          </a:p>
          <a:p>
            <a:pPr marL="611816" lvl="1" indent="-305908" algn="l">
              <a:lnSpc>
                <a:spcPts val="3967"/>
              </a:lnSpc>
              <a:buFont typeface="Arial"/>
              <a:buChar char="•"/>
            </a:pPr>
            <a:r>
              <a:rPr lang="en-US" sz="2833">
                <a:solidFill>
                  <a:srgbClr val="FFFFFF"/>
                </a:solidFill>
                <a:latin typeface="Tomorrow"/>
              </a:rPr>
              <a:t>User Profile Management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575023"/>
            <a:ext cx="7089405" cy="1013129"/>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Conclusion</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625696" y="2483456"/>
            <a:ext cx="3876537" cy="548218"/>
          </a:xfrm>
          <a:prstGeom prst="rect">
            <a:avLst/>
          </a:prstGeom>
        </p:spPr>
        <p:txBody>
          <a:bodyPr lIns="0" tIns="0" rIns="0" bIns="0" rtlCol="0" anchor="t">
            <a:spAutoFit/>
          </a:bodyPr>
          <a:lstStyle/>
          <a:p>
            <a:pPr marL="0" lvl="0" indent="0" algn="l">
              <a:lnSpc>
                <a:spcPts val="4429"/>
              </a:lnSpc>
              <a:spcBef>
                <a:spcPct val="0"/>
              </a:spcBef>
            </a:pPr>
            <a:r>
              <a:rPr lang="en-US" sz="3164" u="sng">
                <a:solidFill>
                  <a:srgbClr val="FFFFFF"/>
                </a:solidFill>
                <a:latin typeface="HK Modular"/>
              </a:rPr>
              <a:t>Detection</a:t>
            </a:r>
          </a:p>
        </p:txBody>
      </p:sp>
      <p:sp>
        <p:nvSpPr>
          <p:cNvPr id="5" name="TextBox 5"/>
          <p:cNvSpPr txBox="1"/>
          <p:nvPr/>
        </p:nvSpPr>
        <p:spPr>
          <a:xfrm>
            <a:off x="845845" y="3514024"/>
            <a:ext cx="16413455" cy="1325609"/>
          </a:xfrm>
          <a:prstGeom prst="rect">
            <a:avLst/>
          </a:prstGeom>
        </p:spPr>
        <p:txBody>
          <a:bodyPr lIns="0" tIns="0" rIns="0" bIns="0" rtlCol="0" anchor="t">
            <a:spAutoFit/>
          </a:bodyPr>
          <a:lstStyle/>
          <a:p>
            <a:pPr marL="552846" lvl="1" indent="-276423" algn="l">
              <a:lnSpc>
                <a:spcPts val="3584"/>
              </a:lnSpc>
              <a:buFont typeface="Arial"/>
              <a:buChar char="•"/>
            </a:pPr>
            <a:r>
              <a:rPr lang="en-US" sz="2560">
                <a:solidFill>
                  <a:srgbClr val="FFFFFF"/>
                </a:solidFill>
                <a:latin typeface="Tomorrow Bold"/>
              </a:rPr>
              <a:t>CNN</a:t>
            </a:r>
            <a:r>
              <a:rPr lang="en-US" sz="2560">
                <a:solidFill>
                  <a:srgbClr val="FFFFFF"/>
                </a:solidFill>
                <a:latin typeface="Tomorrow"/>
              </a:rPr>
              <a:t> architecture was </a:t>
            </a:r>
            <a:r>
              <a:rPr lang="en-US" sz="2560">
                <a:solidFill>
                  <a:srgbClr val="FFFFFF"/>
                </a:solidFill>
                <a:latin typeface="Tomorrow Bold"/>
              </a:rPr>
              <a:t>proved effective</a:t>
            </a:r>
            <a:r>
              <a:rPr lang="en-US" sz="2560">
                <a:solidFill>
                  <a:srgbClr val="FFFFFF"/>
                </a:solidFill>
                <a:latin typeface="Tomorrow"/>
              </a:rPr>
              <a:t> after thorough Research and Training </a:t>
            </a:r>
          </a:p>
          <a:p>
            <a:pPr marL="552846" lvl="1" indent="-276423" algn="l">
              <a:lnSpc>
                <a:spcPts val="3584"/>
              </a:lnSpc>
              <a:buFont typeface="Arial"/>
              <a:buChar char="•"/>
            </a:pPr>
            <a:r>
              <a:rPr lang="en-US" sz="2560">
                <a:solidFill>
                  <a:srgbClr val="FFFFFF"/>
                </a:solidFill>
                <a:latin typeface="Tomorrow"/>
              </a:rPr>
              <a:t>LCNN Model achieved the </a:t>
            </a:r>
            <a:r>
              <a:rPr lang="en-US" sz="2560">
                <a:solidFill>
                  <a:srgbClr val="FFFFFF"/>
                </a:solidFill>
                <a:latin typeface="Tomorrow Bold"/>
              </a:rPr>
              <a:t>Lowest  EER</a:t>
            </a:r>
            <a:r>
              <a:rPr lang="en-US" sz="2560">
                <a:solidFill>
                  <a:srgbClr val="FFFFFF"/>
                </a:solidFill>
                <a:latin typeface="Tomorrow"/>
              </a:rPr>
              <a:t> with 2.370</a:t>
            </a:r>
          </a:p>
          <a:p>
            <a:pPr marL="552846" lvl="1" indent="-276423" algn="l">
              <a:lnSpc>
                <a:spcPts val="3584"/>
              </a:lnSpc>
              <a:buFont typeface="Arial"/>
              <a:buChar char="•"/>
            </a:pPr>
            <a:r>
              <a:rPr lang="en-US" sz="2560">
                <a:solidFill>
                  <a:srgbClr val="FFFFFF"/>
                </a:solidFill>
                <a:latin typeface="Tomorrow"/>
              </a:rPr>
              <a:t>LCNN with </a:t>
            </a:r>
            <a:r>
              <a:rPr lang="en-US" sz="2560">
                <a:solidFill>
                  <a:srgbClr val="FFFFFF"/>
                </a:solidFill>
                <a:latin typeface="Tomorrow Bold"/>
              </a:rPr>
              <a:t>Front-end LFCC</a:t>
            </a:r>
            <a:r>
              <a:rPr lang="en-US" sz="2560">
                <a:solidFill>
                  <a:srgbClr val="FFFFFF"/>
                </a:solidFill>
                <a:latin typeface="Tomorrow"/>
              </a:rPr>
              <a:t> provided the </a:t>
            </a:r>
            <a:r>
              <a:rPr lang="en-US" sz="2560">
                <a:solidFill>
                  <a:srgbClr val="FFFFFF"/>
                </a:solidFill>
                <a:latin typeface="Tomorrow Bold"/>
              </a:rPr>
              <a:t>best results</a:t>
            </a:r>
          </a:p>
        </p:txBody>
      </p:sp>
      <p:sp>
        <p:nvSpPr>
          <p:cNvPr id="6" name="TextBox 6"/>
          <p:cNvSpPr txBox="1"/>
          <p:nvPr/>
        </p:nvSpPr>
        <p:spPr>
          <a:xfrm>
            <a:off x="1625696" y="5306358"/>
            <a:ext cx="3876537" cy="548284"/>
          </a:xfrm>
          <a:prstGeom prst="rect">
            <a:avLst/>
          </a:prstGeom>
        </p:spPr>
        <p:txBody>
          <a:bodyPr lIns="0" tIns="0" rIns="0" bIns="0" rtlCol="0" anchor="t">
            <a:spAutoFit/>
          </a:bodyPr>
          <a:lstStyle/>
          <a:p>
            <a:pPr marL="0" lvl="0" indent="0" algn="l">
              <a:lnSpc>
                <a:spcPts val="4429"/>
              </a:lnSpc>
              <a:spcBef>
                <a:spcPct val="0"/>
              </a:spcBef>
            </a:pPr>
            <a:r>
              <a:rPr lang="en-US" sz="3164" u="sng">
                <a:solidFill>
                  <a:srgbClr val="FFFFFF"/>
                </a:solidFill>
                <a:latin typeface="HK Modular"/>
              </a:rPr>
              <a:t>GENERATION</a:t>
            </a:r>
          </a:p>
        </p:txBody>
      </p:sp>
      <p:sp>
        <p:nvSpPr>
          <p:cNvPr id="7" name="TextBox 7"/>
          <p:cNvSpPr txBox="1"/>
          <p:nvPr/>
        </p:nvSpPr>
        <p:spPr>
          <a:xfrm>
            <a:off x="629263" y="6575946"/>
            <a:ext cx="16413455" cy="1773284"/>
          </a:xfrm>
          <a:prstGeom prst="rect">
            <a:avLst/>
          </a:prstGeom>
        </p:spPr>
        <p:txBody>
          <a:bodyPr lIns="0" tIns="0" rIns="0" bIns="0" rtlCol="0" anchor="t">
            <a:spAutoFit/>
          </a:bodyPr>
          <a:lstStyle/>
          <a:p>
            <a:pPr marL="552846" lvl="1" indent="-276423" algn="l">
              <a:lnSpc>
                <a:spcPts val="3584"/>
              </a:lnSpc>
              <a:buFont typeface="Arial"/>
              <a:buChar char="•"/>
            </a:pPr>
            <a:r>
              <a:rPr lang="en-US" sz="2560">
                <a:solidFill>
                  <a:srgbClr val="FFFFFF"/>
                </a:solidFill>
                <a:latin typeface="Tomorrow Bold"/>
              </a:rPr>
              <a:t>Connecting the 2 process stages</a:t>
            </a:r>
            <a:r>
              <a:rPr lang="en-US" sz="2560">
                <a:solidFill>
                  <a:srgbClr val="FFFFFF"/>
                </a:solidFill>
                <a:latin typeface="Tomorrow"/>
              </a:rPr>
              <a:t> (acoustic features conversion, and vocoder waveform transformation) via CVAE </a:t>
            </a:r>
            <a:r>
              <a:rPr lang="en-US" sz="2560">
                <a:solidFill>
                  <a:srgbClr val="FFFFFF"/>
                </a:solidFill>
                <a:latin typeface="Tomorrow Bold"/>
              </a:rPr>
              <a:t>enhances the quality of reconstructed waveform</a:t>
            </a:r>
            <a:r>
              <a:rPr lang="en-US" sz="2560">
                <a:solidFill>
                  <a:srgbClr val="FFFFFF"/>
                </a:solidFill>
                <a:latin typeface="Tomorrow"/>
              </a:rPr>
              <a:t>.</a:t>
            </a:r>
          </a:p>
          <a:p>
            <a:pPr marL="552846" lvl="1" indent="-276423" algn="l">
              <a:lnSpc>
                <a:spcPts val="3584"/>
              </a:lnSpc>
              <a:buFont typeface="Arial"/>
              <a:buChar char="•"/>
            </a:pPr>
            <a:r>
              <a:rPr lang="en-US" sz="2560">
                <a:solidFill>
                  <a:srgbClr val="FFFFFF"/>
                </a:solidFill>
                <a:latin typeface="Tomorrow Bold"/>
              </a:rPr>
              <a:t>VAE + Hi-Fi GAN Vocoder</a:t>
            </a:r>
            <a:r>
              <a:rPr lang="en-US" sz="2560">
                <a:solidFill>
                  <a:srgbClr val="FFFFFF"/>
                </a:solidFill>
                <a:latin typeface="Tomorrow"/>
              </a:rPr>
              <a:t> is a state-of-the-art solution due to voice conversion </a:t>
            </a:r>
          </a:p>
          <a:p>
            <a:pPr algn="l">
              <a:lnSpc>
                <a:spcPts val="3584"/>
              </a:lnSpc>
            </a:pPr>
            <a:endParaRPr lang="en-US" sz="2560">
              <a:solidFill>
                <a:srgbClr val="FFFFFF"/>
              </a:solidFill>
              <a:latin typeface="Tomorrow"/>
            </a:endParaRPr>
          </a:p>
        </p:txBody>
      </p:sp>
      <p:grpSp>
        <p:nvGrpSpPr>
          <p:cNvPr id="8" name="Group 8"/>
          <p:cNvGrpSpPr/>
          <p:nvPr/>
        </p:nvGrpSpPr>
        <p:grpSpPr>
          <a:xfrm>
            <a:off x="582259" y="684073"/>
            <a:ext cx="6557573" cy="1145565"/>
            <a:chOff x="0" y="0"/>
            <a:chExt cx="8743430" cy="1527420"/>
          </a:xfrm>
        </p:grpSpPr>
        <p:sp>
          <p:nvSpPr>
            <p:cNvPr id="9" name="Freeform 9"/>
            <p:cNvSpPr/>
            <p:nvPr/>
          </p:nvSpPr>
          <p:spPr>
            <a:xfrm>
              <a:off x="0" y="0"/>
              <a:ext cx="1327299" cy="1527420"/>
            </a:xfrm>
            <a:custGeom>
              <a:avLst/>
              <a:gdLst/>
              <a:ahLst/>
              <a:cxnLst/>
              <a:rect l="l" t="t" r="r" b="b"/>
              <a:pathLst>
                <a:path w="1327299" h="1527420">
                  <a:moveTo>
                    <a:pt x="0" y="0"/>
                  </a:moveTo>
                  <a:lnTo>
                    <a:pt x="1327299" y="0"/>
                  </a:lnTo>
                  <a:lnTo>
                    <a:pt x="1327299" y="1527420"/>
                  </a:lnTo>
                  <a:lnTo>
                    <a:pt x="0" y="1527420"/>
                  </a:lnTo>
                  <a:lnTo>
                    <a:pt x="0" y="0"/>
                  </a:lnTo>
                  <a:close/>
                </a:path>
              </a:pathLst>
            </a:custGeom>
            <a:blipFill>
              <a:blip r:embed="rId5"/>
              <a:stretch>
                <a:fillRect l="-7538" r="-7538"/>
              </a:stretch>
            </a:blipFill>
          </p:spPr>
          <p:txBody>
            <a:bodyPr/>
            <a:lstStyle/>
            <a:p>
              <a:endParaRPr lang="en-US"/>
            </a:p>
          </p:txBody>
        </p:sp>
        <p:sp>
          <p:nvSpPr>
            <p:cNvPr id="10" name="TextBox 10"/>
            <p:cNvSpPr txBox="1"/>
            <p:nvPr/>
          </p:nvSpPr>
          <p:spPr>
            <a:xfrm>
              <a:off x="250982" y="438702"/>
              <a:ext cx="825335"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10</a:t>
              </a:r>
            </a:p>
          </p:txBody>
        </p:sp>
        <p:sp>
          <p:nvSpPr>
            <p:cNvPr id="11" name="TextBox 11"/>
            <p:cNvSpPr txBox="1"/>
            <p:nvPr/>
          </p:nvSpPr>
          <p:spPr>
            <a:xfrm>
              <a:off x="1490797" y="229819"/>
              <a:ext cx="7252633" cy="92260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Conclusion </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88391">
            <a:off x="-17695" y="8952000"/>
            <a:ext cx="1293916" cy="1266420"/>
          </a:xfrm>
          <a:custGeom>
            <a:avLst/>
            <a:gdLst/>
            <a:ahLst/>
            <a:cxnLst/>
            <a:rect l="l" t="t" r="r" b="b"/>
            <a:pathLst>
              <a:path w="1293916" h="1266420">
                <a:moveTo>
                  <a:pt x="0" y="0"/>
                </a:moveTo>
                <a:lnTo>
                  <a:pt x="1293916" y="0"/>
                </a:lnTo>
                <a:lnTo>
                  <a:pt x="1293916" y="1266420"/>
                </a:lnTo>
                <a:lnTo>
                  <a:pt x="0" y="126642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746154" y="2457016"/>
            <a:ext cx="3876537" cy="548284"/>
          </a:xfrm>
          <a:prstGeom prst="rect">
            <a:avLst/>
          </a:prstGeom>
        </p:spPr>
        <p:txBody>
          <a:bodyPr lIns="0" tIns="0" rIns="0" bIns="0" rtlCol="0" anchor="t">
            <a:spAutoFit/>
          </a:bodyPr>
          <a:lstStyle/>
          <a:p>
            <a:pPr marL="0" lvl="0" indent="0" algn="l">
              <a:lnSpc>
                <a:spcPts val="4429"/>
              </a:lnSpc>
              <a:spcBef>
                <a:spcPct val="0"/>
              </a:spcBef>
            </a:pPr>
            <a:r>
              <a:rPr lang="en-US" sz="3164" u="sng">
                <a:solidFill>
                  <a:srgbClr val="FFFFFF"/>
                </a:solidFill>
                <a:latin typeface="HK Modular"/>
              </a:rPr>
              <a:t>overall</a:t>
            </a:r>
          </a:p>
        </p:txBody>
      </p:sp>
      <p:sp>
        <p:nvSpPr>
          <p:cNvPr id="5" name="TextBox 5"/>
          <p:cNvSpPr txBox="1"/>
          <p:nvPr/>
        </p:nvSpPr>
        <p:spPr>
          <a:xfrm>
            <a:off x="937273" y="3400012"/>
            <a:ext cx="16413455" cy="2668634"/>
          </a:xfrm>
          <a:prstGeom prst="rect">
            <a:avLst/>
          </a:prstGeom>
        </p:spPr>
        <p:txBody>
          <a:bodyPr lIns="0" tIns="0" rIns="0" bIns="0" rtlCol="0" anchor="t">
            <a:spAutoFit/>
          </a:bodyPr>
          <a:lstStyle/>
          <a:p>
            <a:pPr algn="l">
              <a:lnSpc>
                <a:spcPts val="3584"/>
              </a:lnSpc>
            </a:pPr>
            <a:endParaRPr/>
          </a:p>
          <a:p>
            <a:pPr marL="552846" lvl="1" indent="-276423" algn="l">
              <a:lnSpc>
                <a:spcPts val="3584"/>
              </a:lnSpc>
              <a:buFont typeface="Arial"/>
              <a:buChar char="•"/>
            </a:pPr>
            <a:r>
              <a:rPr lang="en-US" sz="2560">
                <a:solidFill>
                  <a:srgbClr val="FFFFFF"/>
                </a:solidFill>
                <a:latin typeface="Tomorrow"/>
              </a:rPr>
              <a:t>Overall there is a </a:t>
            </a:r>
            <a:r>
              <a:rPr lang="en-US" sz="2560">
                <a:solidFill>
                  <a:srgbClr val="FFFFFF"/>
                </a:solidFill>
                <a:latin typeface="Tomorrow Bold"/>
              </a:rPr>
              <a:t>trade-off between the quality of Deepfake models and the Robustness </a:t>
            </a:r>
            <a:r>
              <a:rPr lang="en-US" sz="2560">
                <a:solidFill>
                  <a:srgbClr val="FFFFFF"/>
                </a:solidFill>
                <a:latin typeface="Tomorrow"/>
              </a:rPr>
              <a:t>and</a:t>
            </a:r>
            <a:r>
              <a:rPr lang="en-US" sz="2560">
                <a:solidFill>
                  <a:srgbClr val="FFFFFF"/>
                </a:solidFill>
                <a:latin typeface="Tomorrow Bold"/>
              </a:rPr>
              <a:t> Generalization of DFA</a:t>
            </a:r>
            <a:r>
              <a:rPr lang="en-US" sz="2560">
                <a:solidFill>
                  <a:srgbClr val="FFFFFF"/>
                </a:solidFill>
                <a:latin typeface="Tomorrow"/>
              </a:rPr>
              <a:t> </a:t>
            </a:r>
            <a:r>
              <a:rPr lang="en-US" sz="2560">
                <a:solidFill>
                  <a:srgbClr val="FFFFFF"/>
                </a:solidFill>
                <a:latin typeface="Tomorrow Bold"/>
              </a:rPr>
              <a:t>Detection</a:t>
            </a:r>
            <a:r>
              <a:rPr lang="en-US" sz="2560">
                <a:solidFill>
                  <a:srgbClr val="FFFFFF"/>
                </a:solidFill>
                <a:latin typeface="Tomorrow"/>
              </a:rPr>
              <a:t> due to lack of availability of the generated datasets</a:t>
            </a:r>
          </a:p>
          <a:p>
            <a:pPr marL="552846" lvl="1" indent="-276423" algn="l">
              <a:lnSpc>
                <a:spcPts val="3584"/>
              </a:lnSpc>
              <a:buFont typeface="Arial"/>
              <a:buChar char="•"/>
            </a:pPr>
            <a:r>
              <a:rPr lang="en-US" sz="2560">
                <a:solidFill>
                  <a:srgbClr val="FFFFFF"/>
                </a:solidFill>
                <a:latin typeface="Tomorrow"/>
              </a:rPr>
              <a:t>The </a:t>
            </a:r>
            <a:r>
              <a:rPr lang="en-US" sz="2560">
                <a:solidFill>
                  <a:srgbClr val="FFFFFF"/>
                </a:solidFill>
                <a:latin typeface="Tomorrow Bold"/>
              </a:rPr>
              <a:t>trend</a:t>
            </a:r>
            <a:r>
              <a:rPr lang="en-US" sz="2560">
                <a:solidFill>
                  <a:srgbClr val="FFFFFF"/>
                </a:solidFill>
                <a:latin typeface="Tomorrow"/>
              </a:rPr>
              <a:t> is moving towards an audio synthesis (SoftVC VITS, ElevenLabs, WebUI, ESPNet, </a:t>
            </a:r>
          </a:p>
          <a:p>
            <a:pPr algn="l">
              <a:lnSpc>
                <a:spcPts val="3584"/>
              </a:lnSpc>
            </a:pPr>
            <a:r>
              <a:rPr lang="en-US" sz="2560">
                <a:solidFill>
                  <a:srgbClr val="FFFFFF"/>
                </a:solidFill>
                <a:latin typeface="Tomorrow"/>
              </a:rPr>
              <a:t>         Voice Engine(OpenAI’s latest)) </a:t>
            </a:r>
          </a:p>
          <a:p>
            <a:pPr algn="l">
              <a:lnSpc>
                <a:spcPts val="3584"/>
              </a:lnSpc>
            </a:pPr>
            <a:endParaRPr lang="en-US" sz="2560">
              <a:solidFill>
                <a:srgbClr val="FFFFFF"/>
              </a:solidFill>
              <a:latin typeface="Tomorrow"/>
            </a:endParaRPr>
          </a:p>
        </p:txBody>
      </p:sp>
      <p:grpSp>
        <p:nvGrpSpPr>
          <p:cNvPr id="6" name="Group 6"/>
          <p:cNvGrpSpPr/>
          <p:nvPr/>
        </p:nvGrpSpPr>
        <p:grpSpPr>
          <a:xfrm>
            <a:off x="582259" y="684073"/>
            <a:ext cx="6557573" cy="1145565"/>
            <a:chOff x="0" y="0"/>
            <a:chExt cx="8743430" cy="1527420"/>
          </a:xfrm>
        </p:grpSpPr>
        <p:sp>
          <p:nvSpPr>
            <p:cNvPr id="7" name="Freeform 7"/>
            <p:cNvSpPr/>
            <p:nvPr/>
          </p:nvSpPr>
          <p:spPr>
            <a:xfrm>
              <a:off x="0" y="0"/>
              <a:ext cx="1327299" cy="1527420"/>
            </a:xfrm>
            <a:custGeom>
              <a:avLst/>
              <a:gdLst/>
              <a:ahLst/>
              <a:cxnLst/>
              <a:rect l="l" t="t" r="r" b="b"/>
              <a:pathLst>
                <a:path w="1327299" h="1527420">
                  <a:moveTo>
                    <a:pt x="0" y="0"/>
                  </a:moveTo>
                  <a:lnTo>
                    <a:pt x="1327299" y="0"/>
                  </a:lnTo>
                  <a:lnTo>
                    <a:pt x="1327299" y="1527420"/>
                  </a:lnTo>
                  <a:lnTo>
                    <a:pt x="0" y="1527420"/>
                  </a:lnTo>
                  <a:lnTo>
                    <a:pt x="0" y="0"/>
                  </a:lnTo>
                  <a:close/>
                </a:path>
              </a:pathLst>
            </a:custGeom>
            <a:blipFill>
              <a:blip r:embed="rId5"/>
              <a:stretch>
                <a:fillRect l="-7538" r="-7538"/>
              </a:stretch>
            </a:blipFill>
          </p:spPr>
          <p:txBody>
            <a:bodyPr/>
            <a:lstStyle/>
            <a:p>
              <a:endParaRPr lang="en-US"/>
            </a:p>
          </p:txBody>
        </p:sp>
        <p:sp>
          <p:nvSpPr>
            <p:cNvPr id="8" name="TextBox 8"/>
            <p:cNvSpPr txBox="1"/>
            <p:nvPr/>
          </p:nvSpPr>
          <p:spPr>
            <a:xfrm>
              <a:off x="250982" y="438702"/>
              <a:ext cx="825335"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10</a:t>
              </a:r>
            </a:p>
          </p:txBody>
        </p:sp>
        <p:sp>
          <p:nvSpPr>
            <p:cNvPr id="9" name="TextBox 9"/>
            <p:cNvSpPr txBox="1"/>
            <p:nvPr/>
          </p:nvSpPr>
          <p:spPr>
            <a:xfrm>
              <a:off x="1490797" y="229819"/>
              <a:ext cx="7252633" cy="92260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Conclusion </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391634" y="-4392134"/>
            <a:ext cx="19071268" cy="19071268"/>
          </a:xfrm>
          <a:custGeom>
            <a:avLst/>
            <a:gdLst/>
            <a:ahLst/>
            <a:cxnLst/>
            <a:rect l="l" t="t" r="r" b="b"/>
            <a:pathLst>
              <a:path w="19071268" h="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545710" y="163795"/>
            <a:ext cx="1427181" cy="1492476"/>
          </a:xfrm>
          <a:custGeom>
            <a:avLst/>
            <a:gdLst/>
            <a:ahLst/>
            <a:cxnLst/>
            <a:rect l="l" t="t" r="r" b="b"/>
            <a:pathLst>
              <a:path w="1427181" h="1492476">
                <a:moveTo>
                  <a:pt x="0" y="0"/>
                </a:moveTo>
                <a:lnTo>
                  <a:pt x="1427180" y="0"/>
                </a:lnTo>
                <a:lnTo>
                  <a:pt x="1427180" y="1492477"/>
                </a:lnTo>
                <a:lnTo>
                  <a:pt x="0" y="149247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942975"/>
            <a:ext cx="5224179"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References</a:t>
            </a:r>
          </a:p>
        </p:txBody>
      </p:sp>
      <p:grpSp>
        <p:nvGrpSpPr>
          <p:cNvPr id="5" name="Group 5"/>
          <p:cNvGrpSpPr/>
          <p:nvPr/>
        </p:nvGrpSpPr>
        <p:grpSpPr>
          <a:xfrm>
            <a:off x="1028700" y="2424001"/>
            <a:ext cx="17543363" cy="7478765"/>
            <a:chOff x="0" y="-28575"/>
            <a:chExt cx="23391151" cy="9971686"/>
          </a:xfrm>
        </p:grpSpPr>
        <p:sp>
          <p:nvSpPr>
            <p:cNvPr id="6" name="TextBox 6"/>
            <p:cNvSpPr txBox="1"/>
            <p:nvPr/>
          </p:nvSpPr>
          <p:spPr>
            <a:xfrm>
              <a:off x="0" y="-28575"/>
              <a:ext cx="21041173"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[1] </a:t>
              </a:r>
              <a:r>
                <a:rPr lang="en-US" sz="1280" u="sng">
                  <a:solidFill>
                    <a:schemeClr val="bg1"/>
                  </a:solidFill>
                  <a:latin typeface="Tomorrow"/>
                  <a:hlinkClick r:id="rId5" tooltip="https://arxiv.org/pdf/2206.13979.pdf">
                    <a:extLst>
                      <a:ext uri="{A12FA001-AC4F-418D-AE19-62706E023703}">
                        <ahyp:hlinkClr xmlns:ahyp="http://schemas.microsoft.com/office/drawing/2018/hyperlinkcolor" val="tx"/>
                      </a:ext>
                    </a:extLst>
                  </a:hlinkClick>
                </a:rPr>
                <a:t>Kawa, P., Plata, M., &amp; Syga, P. (2022). Attack Agnostic Dataset: Towards Generalization and Stabilization of Audio DeepFake Detection. ArXiv. https://doi.org/10.21437/Interspeech.2022-10078 </a:t>
              </a:r>
            </a:p>
          </p:txBody>
        </p:sp>
        <p:sp>
          <p:nvSpPr>
            <p:cNvPr id="7" name="TextBox 7"/>
            <p:cNvSpPr txBox="1"/>
            <p:nvPr/>
          </p:nvSpPr>
          <p:spPr>
            <a:xfrm>
              <a:off x="0" y="626518"/>
              <a:ext cx="20176474"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[2]  </a:t>
              </a:r>
              <a:r>
                <a:rPr lang="en-US" sz="1280" u="sng">
                  <a:solidFill>
                    <a:schemeClr val="bg1"/>
                  </a:solidFill>
                  <a:latin typeface="Tomorrow"/>
                  <a:hlinkClick r:id="rId6" tooltip="https://arxiv.org/pdf/1610.02357.pdf">
                    <a:extLst>
                      <a:ext uri="{A12FA001-AC4F-418D-AE19-62706E023703}">
                        <ahyp:hlinkClr xmlns:ahyp="http://schemas.microsoft.com/office/drawing/2018/hyperlinkcolor" val="tx"/>
                      </a:ext>
                    </a:extLst>
                  </a:hlinkClick>
                </a:rPr>
                <a:t>F. Chollet, “Xception: Deep learning with depthwise separable convolutions,” in Proceedings of the IEEE Conference on Computer Vision and Pattern Recognition (CVPR), July 2017.</a:t>
              </a:r>
            </a:p>
          </p:txBody>
        </p:sp>
        <p:sp>
          <p:nvSpPr>
            <p:cNvPr id="8" name="TextBox 8"/>
            <p:cNvSpPr txBox="1"/>
            <p:nvPr/>
          </p:nvSpPr>
          <p:spPr>
            <a:xfrm>
              <a:off x="0" y="1281639"/>
              <a:ext cx="18298841"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[3] </a:t>
              </a:r>
              <a:r>
                <a:rPr lang="en-US" sz="1280" u="sng">
                  <a:solidFill>
                    <a:schemeClr val="bg1"/>
                  </a:solidFill>
                  <a:latin typeface="Tomorrow"/>
                  <a:hlinkClick r:id="rId7" tooltip="https://www.nature.com/articles/s41598-023-31532-9#Abs1">
                    <a:extLst>
                      <a:ext uri="{A12FA001-AC4F-418D-AE19-62706E023703}">
                        <ahyp:hlinkClr xmlns:ahyp="http://schemas.microsoft.com/office/drawing/2018/hyperlinkcolor" val="tx"/>
                      </a:ext>
                    </a:extLst>
                  </a:hlinkClick>
                </a:rPr>
                <a:t>X. Wang and J. Yamagishi, “A comparative study on recent neural spoofing countermeasures for synthetic speech detection,” arXiv preprint arXiv:2103.11326, 2021.</a:t>
              </a:r>
            </a:p>
          </p:txBody>
        </p:sp>
        <p:sp>
          <p:nvSpPr>
            <p:cNvPr id="9" name="TextBox 9"/>
            <p:cNvSpPr txBox="1"/>
            <p:nvPr/>
          </p:nvSpPr>
          <p:spPr>
            <a:xfrm>
              <a:off x="0" y="1936760"/>
              <a:ext cx="23314096"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[4] </a:t>
              </a:r>
              <a:r>
                <a:rPr lang="en-US" sz="1280" u="sng">
                  <a:solidFill>
                    <a:schemeClr val="bg1"/>
                  </a:solidFill>
                  <a:latin typeface="Tomorrow"/>
                  <a:hlinkClick r:id="rId8" tooltip="https://arxiv.org/pdf/1809.00888.pdf">
                    <a:extLst>
                      <a:ext uri="{A12FA001-AC4F-418D-AE19-62706E023703}">
                        <ahyp:hlinkClr xmlns:ahyp="http://schemas.microsoft.com/office/drawing/2018/hyperlinkcolor" val="tx"/>
                      </a:ext>
                    </a:extLst>
                  </a:hlinkClick>
                </a:rPr>
                <a:t>D. Afchar, V. Nozick, J. Yamagishi, and I. Echizen, “Mesonet: a compact facial video forgery detection network,” in 2018 IEEE International Workshop on Information Forensics and Security (WIFS), 2018, pp. 1–7.</a:t>
              </a:r>
            </a:p>
          </p:txBody>
        </p:sp>
        <p:sp>
          <p:nvSpPr>
            <p:cNvPr id="10" name="TextBox 10"/>
            <p:cNvSpPr txBox="1"/>
            <p:nvPr/>
          </p:nvSpPr>
          <p:spPr>
            <a:xfrm>
              <a:off x="0" y="2591882"/>
              <a:ext cx="23391151" cy="582381"/>
            </a:xfrm>
            <a:prstGeom prst="rect">
              <a:avLst/>
            </a:prstGeom>
          </p:spPr>
          <p:txBody>
            <a:bodyPr lIns="0" tIns="0" rIns="0" bIns="0" rtlCol="0" anchor="t">
              <a:spAutoFit/>
            </a:bodyPr>
            <a:lstStyle/>
            <a:p>
              <a:pPr algn="l">
                <a:lnSpc>
                  <a:spcPts val="1792"/>
                </a:lnSpc>
              </a:pPr>
              <a:r>
                <a:rPr lang="en-US" sz="1280">
                  <a:solidFill>
                    <a:schemeClr val="bg1"/>
                  </a:solidFill>
                  <a:latin typeface="Tomorrow"/>
                </a:rPr>
                <a:t>[5] </a:t>
              </a:r>
              <a:r>
                <a:rPr lang="en-US" sz="1280" u="sng">
                  <a:solidFill>
                    <a:schemeClr val="bg1"/>
                  </a:solidFill>
                  <a:latin typeface="Tomorrow"/>
                  <a:hlinkClick r:id="rId9" tooltip="https://arxiv.org/pdf/2011.01108.pdf">
                    <a:extLst>
                      <a:ext uri="{A12FA001-AC4F-418D-AE19-62706E023703}">
                        <ahyp:hlinkClr xmlns:ahyp="http://schemas.microsoft.com/office/drawing/2018/hyperlinkcolor" val="tx"/>
                      </a:ext>
                    </a:extLst>
                  </a:hlinkClick>
                </a:rPr>
                <a:t>H. Tak, J. Patino, M. Todisco, A. Nautsch, N. Evans, and A. Larcher, “End-to-end anti-spoofing with rawnet2,” ICASSP 2021 - 2021 IEEE International Conference on Acoustics</a:t>
              </a:r>
            </a:p>
            <a:p>
              <a:pPr marL="0" lvl="0" indent="0" algn="l">
                <a:lnSpc>
                  <a:spcPts val="1792"/>
                </a:lnSpc>
                <a:spcBef>
                  <a:spcPct val="0"/>
                </a:spcBef>
              </a:pPr>
              <a:r>
                <a:rPr lang="en-US" sz="1280" u="sng">
                  <a:solidFill>
                    <a:schemeClr val="bg1"/>
                  </a:solidFill>
                  <a:latin typeface="Tomorrow"/>
                  <a:hlinkClick r:id="rId9" tooltip="https://arxiv.org/pdf/2011.01108.pdf">
                    <a:extLst>
                      <a:ext uri="{A12FA001-AC4F-418D-AE19-62706E023703}">
                        <ahyp:hlinkClr xmlns:ahyp="http://schemas.microsoft.com/office/drawing/2018/hyperlinkcolor" val="tx"/>
                      </a:ext>
                    </a:extLst>
                  </a:hlinkClick>
                </a:rPr>
                <a:t>, Speech and Signal Processing (ICASSP), Jun 2021. [Online]. Available: http://dx.doi.org/10.1109/ICASSP39728.2021.9414234</a:t>
              </a:r>
            </a:p>
          </p:txBody>
        </p:sp>
        <p:sp>
          <p:nvSpPr>
            <p:cNvPr id="11" name="TextBox 11"/>
            <p:cNvSpPr txBox="1"/>
            <p:nvPr/>
          </p:nvSpPr>
          <p:spPr>
            <a:xfrm>
              <a:off x="0" y="3604159"/>
              <a:ext cx="23391151" cy="582381"/>
            </a:xfrm>
            <a:prstGeom prst="rect">
              <a:avLst/>
            </a:prstGeom>
          </p:spPr>
          <p:txBody>
            <a:bodyPr lIns="0" tIns="0" rIns="0" bIns="0" rtlCol="0" anchor="t">
              <a:spAutoFit/>
            </a:bodyPr>
            <a:lstStyle/>
            <a:p>
              <a:pPr algn="l">
                <a:lnSpc>
                  <a:spcPts val="1792"/>
                </a:lnSpc>
              </a:pPr>
              <a:r>
                <a:rPr lang="en-US" sz="1280">
                  <a:solidFill>
                    <a:schemeClr val="bg1"/>
                  </a:solidFill>
                  <a:latin typeface="Tomorrow"/>
                </a:rPr>
                <a:t>[6] </a:t>
              </a:r>
              <a:r>
                <a:rPr lang="en-US" sz="1280" u="sng">
                  <a:solidFill>
                    <a:schemeClr val="bg1"/>
                  </a:solidFill>
                  <a:latin typeface="Tomorrow"/>
                  <a:hlinkClick r:id="rId10" tooltip="https://arxiv.org/pdf/1712.05884.pdf">
                    <a:extLst>
                      <a:ext uri="{A12FA001-AC4F-418D-AE19-62706E023703}">
                        <ahyp:hlinkClr xmlns:ahyp="http://schemas.microsoft.com/office/drawing/2018/hyperlinkcolor" val="tx"/>
                      </a:ext>
                    </a:extLst>
                  </a:hlinkClick>
                </a:rPr>
                <a:t>Shen, J., Pang, R., Weiss, R. J., Schuster, M., Jaitly, N., Yang, Z., Chen, Z., Zhang, Y., Wang, Y., Saurous, R. A., Agiomyrgiannakis, Y., &amp; Wu, Y. (2017). Natural TTS Synthesis by Conditioning WaveNet on</a:t>
              </a:r>
            </a:p>
            <a:p>
              <a:pPr algn="l">
                <a:lnSpc>
                  <a:spcPts val="1792"/>
                </a:lnSpc>
              </a:pPr>
              <a:r>
                <a:rPr lang="en-US" sz="1280" u="sng">
                  <a:solidFill>
                    <a:schemeClr val="bg1"/>
                  </a:solidFill>
                  <a:latin typeface="Tomorrow"/>
                  <a:hlinkClick r:id="rId10" tooltip="https://arxiv.org/pdf/1712.05884.pdf">
                    <a:extLst>
                      <a:ext uri="{A12FA001-AC4F-418D-AE19-62706E023703}">
                        <ahyp:hlinkClr xmlns:ahyp="http://schemas.microsoft.com/office/drawing/2018/hyperlinkcolor" val="tx"/>
                      </a:ext>
                    </a:extLst>
                  </a:hlinkClick>
                </a:rPr>
                <a:t> Mel Spectrogram Predictions. ArXiv. /abs/1712.05884 </a:t>
              </a:r>
            </a:p>
          </p:txBody>
        </p:sp>
        <p:sp>
          <p:nvSpPr>
            <p:cNvPr id="12" name="TextBox 12"/>
            <p:cNvSpPr txBox="1"/>
            <p:nvPr/>
          </p:nvSpPr>
          <p:spPr>
            <a:xfrm>
              <a:off x="0" y="4614851"/>
              <a:ext cx="20176474"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[7] </a:t>
              </a:r>
              <a:r>
                <a:rPr lang="en-US" sz="1280" u="sng">
                  <a:solidFill>
                    <a:schemeClr val="bg1"/>
                  </a:solidFill>
                  <a:latin typeface="Tomorrow"/>
                  <a:hlinkClick r:id="rId11" tooltip="https://arxiv.org/pdf/2010.05646.pdf">
                    <a:extLst>
                      <a:ext uri="{A12FA001-AC4F-418D-AE19-62706E023703}">
                        <ahyp:hlinkClr xmlns:ahyp="http://schemas.microsoft.com/office/drawing/2018/hyperlinkcolor" val="tx"/>
                      </a:ext>
                    </a:extLst>
                  </a:hlinkClick>
                </a:rPr>
                <a:t>Kong, J., Kim, J., &amp; Bae, J. (2020). HiFi-GAN: Generative Adversarial Networks for Efficient and High Fidelity Speech Synthesis. ArXiv. /abs/2010.05646 </a:t>
              </a:r>
            </a:p>
          </p:txBody>
        </p:sp>
        <p:sp>
          <p:nvSpPr>
            <p:cNvPr id="13" name="TextBox 13"/>
            <p:cNvSpPr txBox="1"/>
            <p:nvPr/>
          </p:nvSpPr>
          <p:spPr>
            <a:xfrm>
              <a:off x="0" y="5333473"/>
              <a:ext cx="22592254" cy="582381"/>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[8] </a:t>
              </a:r>
              <a:r>
                <a:rPr lang="en-US" sz="1280" u="sng">
                  <a:solidFill>
                    <a:schemeClr val="bg1"/>
                  </a:solidFill>
                  <a:latin typeface="Tomorrow"/>
                  <a:hlinkClick r:id="rId12" tooltip="https://arxiv.org/pdf/1910.06711.pdf">
                    <a:extLst>
                      <a:ext uri="{A12FA001-AC4F-418D-AE19-62706E023703}">
                        <ahyp:hlinkClr xmlns:ahyp="http://schemas.microsoft.com/office/drawing/2018/hyperlinkcolor" val="tx"/>
                      </a:ext>
                    </a:extLst>
                  </a:hlinkClick>
                </a:rPr>
                <a:t>Kumar, K., Kumar, R., De Boissiere, T., Gestin, L., Teoh, W. Z., Sotelo, J., De Brebisson, A., Bengio, Y., &amp; Courville, A. (2019). MelGAN: Generative Adversarial Networks for Conditional Waveform Synthesis. ArXiv. /abs/1910.06711 </a:t>
              </a:r>
            </a:p>
          </p:txBody>
        </p:sp>
        <p:sp>
          <p:nvSpPr>
            <p:cNvPr id="14" name="TextBox 14"/>
            <p:cNvSpPr txBox="1"/>
            <p:nvPr/>
          </p:nvSpPr>
          <p:spPr>
            <a:xfrm>
              <a:off x="0" y="6344164"/>
              <a:ext cx="21640800" cy="277296"/>
            </a:xfrm>
            <a:prstGeom prst="rect">
              <a:avLst/>
            </a:prstGeom>
          </p:spPr>
          <p:txBody>
            <a:bodyPr lIns="0" tIns="0" rIns="0" bIns="0" rtlCol="0" anchor="t">
              <a:spAutoFit/>
            </a:bodyPr>
            <a:lstStyle/>
            <a:p>
              <a:pPr marL="0" lvl="0" indent="0" algn="l">
                <a:lnSpc>
                  <a:spcPts val="1792"/>
                </a:lnSpc>
                <a:spcBef>
                  <a:spcPct val="0"/>
                </a:spcBef>
              </a:pPr>
              <a:r>
                <a:rPr lang="en-US" sz="1280">
                  <a:solidFill>
                    <a:schemeClr val="bg1"/>
                  </a:solidFill>
                  <a:latin typeface="Tomorrow"/>
                </a:rPr>
                <a:t>[9] </a:t>
              </a:r>
              <a:r>
                <a:rPr lang="en-US" sz="1280" u="sng">
                  <a:solidFill>
                    <a:schemeClr val="bg1"/>
                  </a:solidFill>
                  <a:latin typeface="Tomorrow"/>
                  <a:hlinkClick r:id="rId13" tooltip="https://arxiv.org/pdf/2112.02418.pdf">
                    <a:extLst>
                      <a:ext uri="{A12FA001-AC4F-418D-AE19-62706E023703}">
                        <ahyp:hlinkClr xmlns:ahyp="http://schemas.microsoft.com/office/drawing/2018/hyperlinkcolor" val="tx"/>
                      </a:ext>
                    </a:extLst>
                  </a:hlinkClick>
                </a:rPr>
                <a:t>Casanova, E., Weber, J., Shulby, C., Junior, A. C., Gölge, E., &amp; Ponti, M. A. (2021). YourTTS: Towards Zero-Shot Multi-Speaker TTS and Zero-Shot Voice Conversion for everyone. ArXiv. /abs/2112.02418 </a:t>
              </a:r>
            </a:p>
          </p:txBody>
        </p:sp>
        <p:sp>
          <p:nvSpPr>
            <p:cNvPr id="15" name="TextBox 15"/>
            <p:cNvSpPr txBox="1"/>
            <p:nvPr/>
          </p:nvSpPr>
          <p:spPr>
            <a:xfrm>
              <a:off x="0" y="7053260"/>
              <a:ext cx="20689346" cy="2889851"/>
            </a:xfrm>
            <a:prstGeom prst="rect">
              <a:avLst/>
            </a:prstGeom>
          </p:spPr>
          <p:txBody>
            <a:bodyPr lIns="0" tIns="0" rIns="0" bIns="0" rtlCol="0" anchor="t">
              <a:spAutoFit/>
            </a:bodyPr>
            <a:lstStyle/>
            <a:p>
              <a:pPr algn="l">
                <a:lnSpc>
                  <a:spcPts val="1931"/>
                </a:lnSpc>
              </a:pPr>
              <a:r>
                <a:rPr lang="en-US" sz="1380" dirty="0">
                  <a:solidFill>
                    <a:schemeClr val="bg1"/>
                  </a:solidFill>
                  <a:latin typeface="Tomorrow"/>
                </a:rPr>
                <a:t>[10] </a:t>
              </a:r>
              <a:r>
                <a:rPr lang="en-US" sz="1380" u="sng" dirty="0">
                  <a:solidFill>
                    <a:schemeClr val="bg1"/>
                  </a:solidFill>
                  <a:latin typeface="Tomorrow"/>
                  <a:hlinkClick r:id="rId14" tooltip="https://arxiv.org/pdf/2106.06103.pdf">
                    <a:extLst>
                      <a:ext uri="{A12FA001-AC4F-418D-AE19-62706E023703}">
                        <ahyp:hlinkClr xmlns:ahyp="http://schemas.microsoft.com/office/drawing/2018/hyperlinkcolor" val="tx"/>
                      </a:ext>
                    </a:extLst>
                  </a:hlinkClick>
                </a:rPr>
                <a:t>Kim, J., Kong, J., &amp; Son, J. (2021). Conditional Variational Autoencoder with Adversarial Learning for End-to-End Text-to-Speech. </a:t>
              </a:r>
              <a:r>
                <a:rPr lang="en-US" sz="1380" u="sng" dirty="0" err="1">
                  <a:solidFill>
                    <a:schemeClr val="bg1"/>
                  </a:solidFill>
                  <a:latin typeface="Tomorrow"/>
                  <a:hlinkClick r:id="rId14" tooltip="https://arxiv.org/pdf/2106.06103.pdf">
                    <a:extLst>
                      <a:ext uri="{A12FA001-AC4F-418D-AE19-62706E023703}">
                        <ahyp:hlinkClr xmlns:ahyp="http://schemas.microsoft.com/office/drawing/2018/hyperlinkcolor" val="tx"/>
                      </a:ext>
                    </a:extLst>
                  </a:hlinkClick>
                </a:rPr>
                <a:t>ArXiv</a:t>
              </a:r>
              <a:r>
                <a:rPr lang="en-US" sz="1380" u="sng" dirty="0">
                  <a:solidFill>
                    <a:schemeClr val="bg1"/>
                  </a:solidFill>
                  <a:latin typeface="Tomorrow"/>
                  <a:hlinkClick r:id="rId14" tooltip="https://arxiv.org/pdf/2106.06103.pdf">
                    <a:extLst>
                      <a:ext uri="{A12FA001-AC4F-418D-AE19-62706E023703}">
                        <ahyp:hlinkClr xmlns:ahyp="http://schemas.microsoft.com/office/drawing/2018/hyperlinkcolor" val="tx"/>
                      </a:ext>
                    </a:extLst>
                  </a:hlinkClick>
                </a:rPr>
                <a:t>. /abs/2106.06103 </a:t>
              </a:r>
            </a:p>
            <a:p>
              <a:pPr algn="l">
                <a:lnSpc>
                  <a:spcPts val="1931"/>
                </a:lnSpc>
              </a:pPr>
              <a:endParaRPr lang="en-US" sz="1380" u="sng" dirty="0">
                <a:solidFill>
                  <a:schemeClr val="bg1"/>
                </a:solidFill>
                <a:latin typeface="Tomorrow"/>
                <a:hlinkClick r:id="rId14" tooltip="https://arxiv.org/pdf/2106.06103.pdf">
                  <a:extLst>
                    <a:ext uri="{A12FA001-AC4F-418D-AE19-62706E023703}">
                      <ahyp:hlinkClr xmlns:ahyp="http://schemas.microsoft.com/office/drawing/2018/hyperlinkcolor" val="tx"/>
                    </a:ext>
                  </a:extLst>
                </a:hlinkClick>
              </a:endParaRPr>
            </a:p>
            <a:p>
              <a:pPr algn="l">
                <a:lnSpc>
                  <a:spcPts val="1931"/>
                </a:lnSpc>
              </a:pPr>
              <a:r>
                <a:rPr lang="en-US" sz="1380" u="sng" dirty="0">
                  <a:solidFill>
                    <a:schemeClr val="bg1"/>
                  </a:solidFill>
                  <a:latin typeface="Tomorrow"/>
                </a:rPr>
                <a:t>[11] I. Lapidot and J.-F. </a:t>
              </a:r>
              <a:r>
                <a:rPr lang="en-US" sz="1380" u="sng" dirty="0" err="1">
                  <a:solidFill>
                    <a:schemeClr val="bg1"/>
                  </a:solidFill>
                  <a:latin typeface="Tomorrow"/>
                </a:rPr>
                <a:t>Bonastre</a:t>
              </a:r>
              <a:r>
                <a:rPr lang="en-US" sz="1380" u="sng" dirty="0">
                  <a:solidFill>
                    <a:schemeClr val="bg1"/>
                  </a:solidFill>
                  <a:latin typeface="Tomorrow"/>
                </a:rPr>
                <a:t>, “Effects of </a:t>
              </a:r>
              <a:r>
                <a:rPr lang="en-US" sz="1380" u="sng" dirty="0" err="1">
                  <a:solidFill>
                    <a:schemeClr val="bg1"/>
                  </a:solidFill>
                  <a:latin typeface="Tomorrow"/>
                </a:rPr>
                <a:t>wavform</a:t>
              </a:r>
              <a:r>
                <a:rPr lang="en-US" sz="1380" u="sng" dirty="0">
                  <a:solidFill>
                    <a:schemeClr val="bg1"/>
                  </a:solidFill>
                  <a:latin typeface="Tomorrow"/>
                </a:rPr>
                <a:t> PMF on </a:t>
              </a:r>
              <a:r>
                <a:rPr lang="en-US" sz="1380" u="sng" dirty="0" err="1">
                  <a:solidFill>
                    <a:schemeClr val="bg1"/>
                  </a:solidFill>
                  <a:latin typeface="Tomorrow"/>
                </a:rPr>
                <a:t>antispoofing</a:t>
              </a:r>
              <a:r>
                <a:rPr lang="en-US" sz="1380" u="sng" dirty="0">
                  <a:solidFill>
                    <a:schemeClr val="bg1"/>
                  </a:solidFill>
                  <a:latin typeface="Tomorrow"/>
                </a:rPr>
                <a:t> detection,” in </a:t>
              </a:r>
              <a:r>
                <a:rPr lang="en-US" sz="1380" u="sng" dirty="0" err="1">
                  <a:solidFill>
                    <a:schemeClr val="bg1"/>
                  </a:solidFill>
                  <a:latin typeface="Tomorrow"/>
                </a:rPr>
                <a:t>Interspeech</a:t>
              </a:r>
              <a:r>
                <a:rPr lang="en-US" sz="1380" u="sng" dirty="0">
                  <a:solidFill>
                    <a:schemeClr val="bg1"/>
                  </a:solidFill>
                  <a:latin typeface="Tomorrow"/>
                </a:rPr>
                <a:t> 2019, 2019, pp. 2853–2857.</a:t>
              </a:r>
            </a:p>
            <a:p>
              <a:pPr algn="l">
                <a:lnSpc>
                  <a:spcPts val="1931"/>
                </a:lnSpc>
              </a:pPr>
              <a:endParaRPr lang="en-US" sz="1380" u="sng" dirty="0">
                <a:solidFill>
                  <a:schemeClr val="bg1"/>
                </a:solidFill>
                <a:latin typeface="Tomorrow"/>
              </a:endParaRPr>
            </a:p>
            <a:p>
              <a:pPr algn="l">
                <a:lnSpc>
                  <a:spcPts val="1931"/>
                </a:lnSpc>
              </a:pPr>
              <a:r>
                <a:rPr lang="en-US" sz="1380" u="sng" dirty="0">
                  <a:solidFill>
                    <a:schemeClr val="bg1"/>
                  </a:solidFill>
                  <a:latin typeface="Tomorrow"/>
                </a:rPr>
                <a:t>[12] C. Zhang, S. Ranjan, M. K. </a:t>
              </a:r>
              <a:r>
                <a:rPr lang="en-US" sz="1380" u="sng" dirty="0" err="1">
                  <a:solidFill>
                    <a:schemeClr val="bg1"/>
                  </a:solidFill>
                  <a:latin typeface="Tomorrow"/>
                </a:rPr>
                <a:t>Nandwana</a:t>
              </a:r>
              <a:r>
                <a:rPr lang="en-US" sz="1380" u="sng" dirty="0">
                  <a:solidFill>
                    <a:schemeClr val="bg1"/>
                  </a:solidFill>
                  <a:latin typeface="Tomorrow"/>
                </a:rPr>
                <a:t>, Q. Zhang, A. Misra, G. Liu, F. Kelly, and J. H. L. Hansen, “Joint information from </a:t>
              </a:r>
              <a:r>
                <a:rPr lang="en-US" sz="1380" u="sng" dirty="0" err="1">
                  <a:solidFill>
                    <a:schemeClr val="bg1"/>
                  </a:solidFill>
                  <a:latin typeface="Tomorrow"/>
                </a:rPr>
                <a:t>nonlinar</a:t>
              </a:r>
              <a:r>
                <a:rPr lang="en-US" sz="1380" u="sng" dirty="0">
                  <a:solidFill>
                    <a:schemeClr val="bg1"/>
                  </a:solidFill>
                  <a:latin typeface="Tomorrow"/>
                </a:rPr>
                <a:t> and linear features for spoofing detection: an i-vector based approach,” IEEE International Conference on Acoustics, Speech, and Signal Processing (ICASSP), pp. 5035–5038, 2016.</a:t>
              </a:r>
            </a:p>
            <a:p>
              <a:pPr algn="l">
                <a:lnSpc>
                  <a:spcPts val="1931"/>
                </a:lnSpc>
              </a:pPr>
              <a:endParaRPr lang="en-US" sz="1380" u="sng" dirty="0">
                <a:solidFill>
                  <a:schemeClr val="bg1"/>
                </a:solidFill>
                <a:latin typeface="Tomorrow"/>
              </a:endParaRPr>
            </a:p>
            <a:p>
              <a:pPr algn="l">
                <a:lnSpc>
                  <a:spcPts val="1931"/>
                </a:lnSpc>
              </a:pPr>
              <a:endParaRPr lang="en-US" sz="1380" u="sng" dirty="0">
                <a:solidFill>
                  <a:schemeClr val="bg1"/>
                </a:solidFill>
                <a:latin typeface="Tomorrow"/>
              </a:endParaRPr>
            </a:p>
            <a:p>
              <a:pPr marL="0" lvl="0" indent="0" algn="l">
                <a:lnSpc>
                  <a:spcPts val="1931"/>
                </a:lnSpc>
                <a:spcBef>
                  <a:spcPct val="0"/>
                </a:spcBef>
              </a:pPr>
              <a:endParaRPr lang="en-US" sz="1380" u="sng" dirty="0">
                <a:solidFill>
                  <a:schemeClr val="bg1"/>
                </a:solidFill>
                <a:latin typeface="Tomorrow"/>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522571" y="2859235"/>
            <a:ext cx="2036126" cy="2104523"/>
          </a:xfrm>
          <a:custGeom>
            <a:avLst/>
            <a:gdLst/>
            <a:ahLst/>
            <a:cxnLst/>
            <a:rect l="l" t="t" r="r" b="b"/>
            <a:pathLst>
              <a:path w="2036126" h="2104523">
                <a:moveTo>
                  <a:pt x="2036125" y="0"/>
                </a:moveTo>
                <a:lnTo>
                  <a:pt x="0" y="0"/>
                </a:lnTo>
                <a:lnTo>
                  <a:pt x="0" y="2104523"/>
                </a:lnTo>
                <a:lnTo>
                  <a:pt x="2036125" y="2104523"/>
                </a:lnTo>
                <a:lnTo>
                  <a:pt x="2036125" y="0"/>
                </a:lnTo>
                <a:close/>
              </a:path>
            </a:pathLst>
          </a:custGeom>
          <a:blipFill>
            <a:blip r:embed="rId4"/>
            <a:stretch>
              <a:fillRect/>
            </a:stretch>
          </a:blipFill>
        </p:spPr>
        <p:txBody>
          <a:bodyPr/>
          <a:lstStyle/>
          <a:p>
            <a:endParaRPr lang="en-US"/>
          </a:p>
        </p:txBody>
      </p:sp>
      <p:sp>
        <p:nvSpPr>
          <p:cNvPr id="4" name="Freeform 4"/>
          <p:cNvSpPr/>
          <p:nvPr/>
        </p:nvSpPr>
        <p:spPr>
          <a:xfrm rot="288391">
            <a:off x="2288185" y="2290095"/>
            <a:ext cx="5830712" cy="5706810"/>
          </a:xfrm>
          <a:custGeom>
            <a:avLst/>
            <a:gdLst/>
            <a:ahLst/>
            <a:cxnLst/>
            <a:rect l="l" t="t" r="r" b="b"/>
            <a:pathLst>
              <a:path w="5830712" h="5706810">
                <a:moveTo>
                  <a:pt x="0" y="0"/>
                </a:moveTo>
                <a:lnTo>
                  <a:pt x="5830712" y="0"/>
                </a:lnTo>
                <a:lnTo>
                  <a:pt x="5830712" y="5706810"/>
                </a:lnTo>
                <a:lnTo>
                  <a:pt x="0" y="570681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9784626" y="3485018"/>
            <a:ext cx="6042680" cy="2805080"/>
          </a:xfrm>
          <a:prstGeom prst="rect">
            <a:avLst/>
          </a:prstGeom>
        </p:spPr>
        <p:txBody>
          <a:bodyPr lIns="0" tIns="0" rIns="0" bIns="0" rtlCol="0" anchor="t">
            <a:spAutoFit/>
          </a:bodyPr>
          <a:lstStyle/>
          <a:p>
            <a:pPr marL="0" lvl="0" indent="0" algn="ctr">
              <a:lnSpc>
                <a:spcPts val="11289"/>
              </a:lnSpc>
              <a:spcBef>
                <a:spcPct val="0"/>
              </a:spcBef>
            </a:pPr>
            <a:r>
              <a:rPr lang="en-US" sz="8063">
                <a:solidFill>
                  <a:srgbClr val="FFFFFF"/>
                </a:solidFill>
                <a:latin typeface="HK Modular"/>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061890"/>
            <a:ext cx="7089405" cy="2039396"/>
          </a:xfrm>
          <a:prstGeom prst="rect">
            <a:avLst/>
          </a:prstGeom>
        </p:spPr>
        <p:txBody>
          <a:bodyPr lIns="0" tIns="0" rIns="0" bIns="0" rtlCol="0" anchor="t">
            <a:spAutoFit/>
          </a:bodyPr>
          <a:lstStyle/>
          <a:p>
            <a:pPr algn="ctr">
              <a:lnSpc>
                <a:spcPts val="8208"/>
              </a:lnSpc>
            </a:pPr>
            <a:r>
              <a:rPr lang="en-US" sz="5863">
                <a:solidFill>
                  <a:srgbClr val="FFFFFF"/>
                </a:solidFill>
                <a:latin typeface="HK Modular"/>
              </a:rPr>
              <a:t>System </a:t>
            </a:r>
          </a:p>
          <a:p>
            <a:pPr marL="0" lvl="0" indent="0" algn="ctr">
              <a:lnSpc>
                <a:spcPts val="8208"/>
              </a:lnSpc>
              <a:spcBef>
                <a:spcPct val="0"/>
              </a:spcBef>
            </a:pPr>
            <a:r>
              <a:rPr lang="en-US" sz="5863">
                <a:solidFill>
                  <a:srgbClr val="FFFFFF"/>
                </a:solidFill>
                <a:latin typeface="HK Modular"/>
              </a:rPr>
              <a:t>OverView</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1921" y="1028700"/>
            <a:ext cx="1037426" cy="1037383"/>
            <a:chOff x="0" y="0"/>
            <a:chExt cx="1383234" cy="1383177"/>
          </a:xfrm>
        </p:grpSpPr>
        <p:sp>
          <p:nvSpPr>
            <p:cNvPr id="4" name="Freeform 4"/>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3"/>
              <a:stretch>
                <a:fillRect t="-2" b="-2"/>
              </a:stretch>
            </a:blipFill>
          </p:spPr>
          <p:txBody>
            <a:bodyPr/>
            <a:lstStyle/>
            <a:p>
              <a:endParaRPr lang="en-US"/>
            </a:p>
          </p:txBody>
        </p:sp>
        <p:sp>
          <p:nvSpPr>
            <p:cNvPr id="5" name="TextBox 5"/>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grpSp>
        <p:nvGrpSpPr>
          <p:cNvPr id="6" name="Group 6"/>
          <p:cNvGrpSpPr/>
          <p:nvPr/>
        </p:nvGrpSpPr>
        <p:grpSpPr>
          <a:xfrm>
            <a:off x="11580046" y="6059677"/>
            <a:ext cx="3540330" cy="2428396"/>
            <a:chOff x="0" y="0"/>
            <a:chExt cx="4720441" cy="3237861"/>
          </a:xfrm>
        </p:grpSpPr>
        <p:sp>
          <p:nvSpPr>
            <p:cNvPr id="7" name="Freeform 7"/>
            <p:cNvSpPr/>
            <p:nvPr/>
          </p:nvSpPr>
          <p:spPr>
            <a:xfrm>
              <a:off x="1496502" y="1506096"/>
              <a:ext cx="1727436" cy="1731765"/>
            </a:xfrm>
            <a:custGeom>
              <a:avLst/>
              <a:gdLst/>
              <a:ahLst/>
              <a:cxnLst/>
              <a:rect l="l" t="t" r="r" b="b"/>
              <a:pathLst>
                <a:path w="1727436" h="1731765">
                  <a:moveTo>
                    <a:pt x="0" y="0"/>
                  </a:moveTo>
                  <a:lnTo>
                    <a:pt x="1727436" y="0"/>
                  </a:lnTo>
                  <a:lnTo>
                    <a:pt x="1727436" y="1731765"/>
                  </a:lnTo>
                  <a:lnTo>
                    <a:pt x="0" y="1731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0" y="19050"/>
              <a:ext cx="4720441"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Detection </a:t>
              </a:r>
            </a:p>
          </p:txBody>
        </p:sp>
      </p:grpSp>
      <p:grpSp>
        <p:nvGrpSpPr>
          <p:cNvPr id="9" name="Group 9"/>
          <p:cNvGrpSpPr/>
          <p:nvPr/>
        </p:nvGrpSpPr>
        <p:grpSpPr>
          <a:xfrm>
            <a:off x="7268625" y="2715104"/>
            <a:ext cx="3540330" cy="2840374"/>
            <a:chOff x="0" y="0"/>
            <a:chExt cx="4720441" cy="3787165"/>
          </a:xfrm>
        </p:grpSpPr>
        <p:sp>
          <p:nvSpPr>
            <p:cNvPr id="10" name="Freeform 10"/>
            <p:cNvSpPr/>
            <p:nvPr/>
          </p:nvSpPr>
          <p:spPr>
            <a:xfrm>
              <a:off x="1075117" y="1394536"/>
              <a:ext cx="2570207" cy="2392629"/>
            </a:xfrm>
            <a:custGeom>
              <a:avLst/>
              <a:gdLst/>
              <a:ahLst/>
              <a:cxnLst/>
              <a:rect l="l" t="t" r="r" b="b"/>
              <a:pathLst>
                <a:path w="2570207" h="2392629">
                  <a:moveTo>
                    <a:pt x="0" y="0"/>
                  </a:moveTo>
                  <a:lnTo>
                    <a:pt x="2570207" y="0"/>
                  </a:lnTo>
                  <a:lnTo>
                    <a:pt x="2570207" y="2392629"/>
                  </a:lnTo>
                  <a:lnTo>
                    <a:pt x="0" y="2392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0" y="19050"/>
              <a:ext cx="4720441"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Filtration</a:t>
              </a:r>
            </a:p>
          </p:txBody>
        </p:sp>
      </p:grpSp>
      <p:grpSp>
        <p:nvGrpSpPr>
          <p:cNvPr id="12" name="Group 12"/>
          <p:cNvGrpSpPr/>
          <p:nvPr/>
        </p:nvGrpSpPr>
        <p:grpSpPr>
          <a:xfrm>
            <a:off x="2412577" y="5815995"/>
            <a:ext cx="4084062" cy="2672078"/>
            <a:chOff x="0" y="0"/>
            <a:chExt cx="5445416" cy="3562771"/>
          </a:xfrm>
        </p:grpSpPr>
        <p:sp>
          <p:nvSpPr>
            <p:cNvPr id="13" name="Freeform 13"/>
            <p:cNvSpPr/>
            <p:nvPr/>
          </p:nvSpPr>
          <p:spPr>
            <a:xfrm>
              <a:off x="773996" y="1618931"/>
              <a:ext cx="3897424" cy="1943840"/>
            </a:xfrm>
            <a:custGeom>
              <a:avLst/>
              <a:gdLst/>
              <a:ahLst/>
              <a:cxnLst/>
              <a:rect l="l" t="t" r="r" b="b"/>
              <a:pathLst>
                <a:path w="3897424" h="1943840">
                  <a:moveTo>
                    <a:pt x="0" y="0"/>
                  </a:moveTo>
                  <a:lnTo>
                    <a:pt x="3897424" y="0"/>
                  </a:lnTo>
                  <a:lnTo>
                    <a:pt x="3897424" y="1943840"/>
                  </a:lnTo>
                  <a:lnTo>
                    <a:pt x="0" y="1943840"/>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0" y="19050"/>
              <a:ext cx="5445416"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Generation</a:t>
              </a:r>
            </a:p>
          </p:txBody>
        </p:sp>
      </p:grpSp>
      <p:sp>
        <p:nvSpPr>
          <p:cNvPr id="15" name="Freeform 15"/>
          <p:cNvSpPr/>
          <p:nvPr/>
        </p:nvSpPr>
        <p:spPr>
          <a:xfrm rot="-8223583">
            <a:off x="11308336" y="3901542"/>
            <a:ext cx="3005183" cy="848964"/>
          </a:xfrm>
          <a:custGeom>
            <a:avLst/>
            <a:gdLst/>
            <a:ahLst/>
            <a:cxnLst/>
            <a:rect l="l" t="t" r="r" b="b"/>
            <a:pathLst>
              <a:path w="3005183" h="848964">
                <a:moveTo>
                  <a:pt x="0" y="0"/>
                </a:moveTo>
                <a:lnTo>
                  <a:pt x="3005183" y="0"/>
                </a:lnTo>
                <a:lnTo>
                  <a:pt x="3005183" y="848964"/>
                </a:lnTo>
                <a:lnTo>
                  <a:pt x="0" y="8489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rot="2970565">
            <a:off x="10127892" y="4684092"/>
            <a:ext cx="2587739" cy="731036"/>
          </a:xfrm>
          <a:custGeom>
            <a:avLst/>
            <a:gdLst/>
            <a:ahLst/>
            <a:cxnLst/>
            <a:rect l="l" t="t" r="r" b="b"/>
            <a:pathLst>
              <a:path w="2587739" h="731036">
                <a:moveTo>
                  <a:pt x="0" y="0"/>
                </a:moveTo>
                <a:lnTo>
                  <a:pt x="2587739" y="0"/>
                </a:lnTo>
                <a:lnTo>
                  <a:pt x="2587739" y="731036"/>
                </a:lnTo>
                <a:lnTo>
                  <a:pt x="0" y="7310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468294">
            <a:off x="7420915" y="8459866"/>
            <a:ext cx="3235752" cy="914100"/>
          </a:xfrm>
          <a:custGeom>
            <a:avLst/>
            <a:gdLst/>
            <a:ahLst/>
            <a:cxnLst/>
            <a:rect l="l" t="t" r="r" b="b"/>
            <a:pathLst>
              <a:path w="3235752" h="914100">
                <a:moveTo>
                  <a:pt x="0" y="0"/>
                </a:moveTo>
                <a:lnTo>
                  <a:pt x="3235752" y="0"/>
                </a:lnTo>
                <a:lnTo>
                  <a:pt x="3235752" y="914099"/>
                </a:lnTo>
                <a:lnTo>
                  <a:pt x="0" y="9140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rot="-3016987">
            <a:off x="3972658" y="4321531"/>
            <a:ext cx="2107226" cy="753333"/>
          </a:xfrm>
          <a:custGeom>
            <a:avLst/>
            <a:gdLst/>
            <a:ahLst/>
            <a:cxnLst/>
            <a:rect l="l" t="t" r="r" b="b"/>
            <a:pathLst>
              <a:path w="2107226" h="753333">
                <a:moveTo>
                  <a:pt x="0" y="0"/>
                </a:moveTo>
                <a:lnTo>
                  <a:pt x="2107226" y="0"/>
                </a:lnTo>
                <a:lnTo>
                  <a:pt x="2107226" y="753334"/>
                </a:lnTo>
                <a:lnTo>
                  <a:pt x="0" y="75333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TextBox 19"/>
          <p:cNvSpPr txBox="1"/>
          <p:nvPr/>
        </p:nvSpPr>
        <p:spPr>
          <a:xfrm>
            <a:off x="2254557" y="1141533"/>
            <a:ext cx="150047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System Overview</a:t>
            </a: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3724959" y="5143500"/>
            <a:ext cx="10268458" cy="2747717"/>
            <a:chOff x="0" y="0"/>
            <a:chExt cx="13691278" cy="3663623"/>
          </a:xfrm>
        </p:grpSpPr>
        <p:sp>
          <p:nvSpPr>
            <p:cNvPr id="3" name="Freeform 3"/>
            <p:cNvSpPr/>
            <p:nvPr/>
          </p:nvSpPr>
          <p:spPr>
            <a:xfrm flipH="1">
              <a:off x="4734641" y="2139071"/>
              <a:ext cx="5204481" cy="1311963"/>
            </a:xfrm>
            <a:custGeom>
              <a:avLst/>
              <a:gdLst/>
              <a:ahLst/>
              <a:cxnLst/>
              <a:rect l="l" t="t" r="r" b="b"/>
              <a:pathLst>
                <a:path w="5204481" h="1311963">
                  <a:moveTo>
                    <a:pt x="5204481" y="0"/>
                  </a:moveTo>
                  <a:lnTo>
                    <a:pt x="0" y="0"/>
                  </a:lnTo>
                  <a:lnTo>
                    <a:pt x="0" y="1311963"/>
                  </a:lnTo>
                  <a:lnTo>
                    <a:pt x="5204481" y="1311963"/>
                  </a:lnTo>
                  <a:lnTo>
                    <a:pt x="520448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2139071"/>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4">
                <a:extLst>
                  <a:ext uri="{96DAC541-7B7A-43D3-8B79-37D633B846F1}">
                    <asvg:svgBlip xmlns:asvg="http://schemas.microsoft.com/office/drawing/2016/SVG/main" r:embed="rId5"/>
                  </a:ext>
                </a:extLst>
              </a:blip>
              <a:stretch>
                <a:fillRect l="-5984" r="-5984"/>
              </a:stretch>
            </a:blipFill>
          </p:spPr>
          <p:txBody>
            <a:bodyPr/>
            <a:lstStyle/>
            <a:p>
              <a:endParaRPr lang="en-US"/>
            </a:p>
          </p:txBody>
        </p:sp>
        <p:sp>
          <p:nvSpPr>
            <p:cNvPr id="5" name="TextBox 5"/>
            <p:cNvSpPr txBox="1"/>
            <p:nvPr/>
          </p:nvSpPr>
          <p:spPr>
            <a:xfrm>
              <a:off x="271009" y="2480336"/>
              <a:ext cx="4192622" cy="632435"/>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Audio</a:t>
              </a:r>
            </a:p>
          </p:txBody>
        </p:sp>
        <p:sp>
          <p:nvSpPr>
            <p:cNvPr id="6" name="TextBox 6"/>
            <p:cNvSpPr txBox="1"/>
            <p:nvPr/>
          </p:nvSpPr>
          <p:spPr>
            <a:xfrm>
              <a:off x="10289827" y="3016061"/>
              <a:ext cx="3401451" cy="647562"/>
            </a:xfrm>
            <a:prstGeom prst="rect">
              <a:avLst/>
            </a:prstGeom>
          </p:spPr>
          <p:txBody>
            <a:bodyPr lIns="0" tIns="0" rIns="0" bIns="0" rtlCol="0" anchor="t">
              <a:spAutoFit/>
            </a:bodyPr>
            <a:lstStyle/>
            <a:p>
              <a:pPr algn="l">
                <a:lnSpc>
                  <a:spcPts val="3782"/>
                </a:lnSpc>
              </a:pPr>
              <a:r>
                <a:rPr lang="en-US" sz="3260">
                  <a:solidFill>
                    <a:srgbClr val="FFFFFF"/>
                  </a:solidFill>
                  <a:latin typeface="Tomorrow"/>
                </a:rPr>
                <a:t>Real or Fake</a:t>
              </a:r>
            </a:p>
          </p:txBody>
        </p:sp>
        <p:sp>
          <p:nvSpPr>
            <p:cNvPr id="7" name="TextBox 7"/>
            <p:cNvSpPr txBox="1"/>
            <p:nvPr/>
          </p:nvSpPr>
          <p:spPr>
            <a:xfrm>
              <a:off x="10583851"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output</a:t>
              </a:r>
            </a:p>
          </p:txBody>
        </p:sp>
        <p:sp>
          <p:nvSpPr>
            <p:cNvPr id="8" name="TextBox 8"/>
            <p:cNvSpPr txBox="1"/>
            <p:nvPr/>
          </p:nvSpPr>
          <p:spPr>
            <a:xfrm>
              <a:off x="1248799"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input</a:t>
              </a:r>
            </a:p>
          </p:txBody>
        </p:sp>
      </p:grpSp>
      <p:sp>
        <p:nvSpPr>
          <p:cNvPr id="9" name="Freeform 9"/>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6"/>
            <a:stretch>
              <a:fillRect/>
            </a:stretch>
          </a:blipFill>
        </p:spPr>
        <p:txBody>
          <a:bodyPr/>
          <a:lstStyle/>
          <a:p>
            <a:endParaRPr lang="en-US"/>
          </a:p>
        </p:txBody>
      </p:sp>
      <p:grpSp>
        <p:nvGrpSpPr>
          <p:cNvPr id="10" name="Group 10"/>
          <p:cNvGrpSpPr/>
          <p:nvPr/>
        </p:nvGrpSpPr>
        <p:grpSpPr>
          <a:xfrm>
            <a:off x="1021921" y="1028700"/>
            <a:ext cx="1037426" cy="1037383"/>
            <a:chOff x="0" y="0"/>
            <a:chExt cx="1383234" cy="1383177"/>
          </a:xfrm>
        </p:grpSpPr>
        <p:sp>
          <p:nvSpPr>
            <p:cNvPr id="11" name="Freeform 11"/>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7"/>
              <a:stretch>
                <a:fillRect t="-2" b="-2"/>
              </a:stretch>
            </a:blipFill>
          </p:spPr>
          <p:txBody>
            <a:bodyPr/>
            <a:lstStyle/>
            <a:p>
              <a:endParaRPr lang="en-US"/>
            </a:p>
          </p:txBody>
        </p:sp>
        <p:sp>
          <p:nvSpPr>
            <p:cNvPr id="12" name="TextBox 12"/>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13" name="TextBox 13"/>
          <p:cNvSpPr txBox="1"/>
          <p:nvPr/>
        </p:nvSpPr>
        <p:spPr>
          <a:xfrm>
            <a:off x="2254557" y="1141533"/>
            <a:ext cx="150047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System Overview</a:t>
            </a:r>
          </a:p>
        </p:txBody>
      </p:sp>
      <p:grpSp>
        <p:nvGrpSpPr>
          <p:cNvPr id="14" name="Group 14"/>
          <p:cNvGrpSpPr/>
          <p:nvPr/>
        </p:nvGrpSpPr>
        <p:grpSpPr>
          <a:xfrm>
            <a:off x="6726046" y="2395538"/>
            <a:ext cx="4835907" cy="1298824"/>
            <a:chOff x="0" y="0"/>
            <a:chExt cx="6447876" cy="1731765"/>
          </a:xfrm>
        </p:grpSpPr>
        <p:sp>
          <p:nvSpPr>
            <p:cNvPr id="15" name="Freeform 15"/>
            <p:cNvSpPr/>
            <p:nvPr/>
          </p:nvSpPr>
          <p:spPr>
            <a:xfrm>
              <a:off x="4720441" y="0"/>
              <a:ext cx="1727436" cy="1731765"/>
            </a:xfrm>
            <a:custGeom>
              <a:avLst/>
              <a:gdLst/>
              <a:ahLst/>
              <a:cxnLst/>
              <a:rect l="l" t="t" r="r" b="b"/>
              <a:pathLst>
                <a:path w="1727436" h="1731765">
                  <a:moveTo>
                    <a:pt x="0" y="0"/>
                  </a:moveTo>
                  <a:lnTo>
                    <a:pt x="1727435" y="0"/>
                  </a:lnTo>
                  <a:lnTo>
                    <a:pt x="1727435" y="1731765"/>
                  </a:lnTo>
                  <a:lnTo>
                    <a:pt x="0" y="17317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0" y="19050"/>
              <a:ext cx="4720441"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Detection </a:t>
              </a:r>
            </a:p>
          </p:txBody>
        </p:sp>
      </p:grpSp>
      <p:sp>
        <p:nvSpPr>
          <p:cNvPr id="17" name="TextBox 17"/>
          <p:cNvSpPr txBox="1"/>
          <p:nvPr/>
        </p:nvSpPr>
        <p:spPr>
          <a:xfrm>
            <a:off x="1540633" y="3914770"/>
            <a:ext cx="15718667" cy="1027372"/>
          </a:xfrm>
          <a:prstGeom prst="rect">
            <a:avLst/>
          </a:prstGeom>
        </p:spPr>
        <p:txBody>
          <a:bodyPr lIns="0" tIns="0" rIns="0" bIns="0" rtlCol="0" anchor="t">
            <a:spAutoFit/>
          </a:bodyPr>
          <a:lstStyle/>
          <a:p>
            <a:pPr algn="l">
              <a:lnSpc>
                <a:spcPts val="4076"/>
              </a:lnSpc>
            </a:pPr>
            <a:r>
              <a:rPr lang="en-US" sz="3514">
                <a:solidFill>
                  <a:srgbClr val="FFFFFF"/>
                </a:solidFill>
                <a:latin typeface="Tomorrow"/>
              </a:rPr>
              <a:t>a Deep Learning Model integrated with an Android application aims to Detect whether the input audio is bonafide or Deepfake Generated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949">
                <a:alpha val="100000"/>
              </a:srgbClr>
            </a:gs>
            <a:gs pos="50000">
              <a:srgbClr val="010219">
                <a:alpha val="100000"/>
              </a:srgbClr>
            </a:gs>
            <a:gs pos="100000">
              <a:srgbClr val="00022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6599842" y="8244391"/>
            <a:ext cx="1688158" cy="2027818"/>
          </a:xfrm>
          <a:custGeom>
            <a:avLst/>
            <a:gdLst/>
            <a:ahLst/>
            <a:cxnLst/>
            <a:rect l="l" t="t" r="r" b="b"/>
            <a:pathLst>
              <a:path w="1688158" h="2027818">
                <a:moveTo>
                  <a:pt x="0" y="0"/>
                </a:moveTo>
                <a:lnTo>
                  <a:pt x="1688158" y="0"/>
                </a:lnTo>
                <a:lnTo>
                  <a:pt x="1688158" y="2027818"/>
                </a:lnTo>
                <a:lnTo>
                  <a:pt x="0" y="20278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1921" y="1028700"/>
            <a:ext cx="1037426" cy="1037383"/>
            <a:chOff x="0" y="0"/>
            <a:chExt cx="1383234" cy="1383177"/>
          </a:xfrm>
        </p:grpSpPr>
        <p:sp>
          <p:nvSpPr>
            <p:cNvPr id="4" name="Freeform 4"/>
            <p:cNvSpPr/>
            <p:nvPr/>
          </p:nvSpPr>
          <p:spPr>
            <a:xfrm>
              <a:off x="0" y="0"/>
              <a:ext cx="1383234" cy="1383177"/>
            </a:xfrm>
            <a:custGeom>
              <a:avLst/>
              <a:gdLst/>
              <a:ahLst/>
              <a:cxnLst/>
              <a:rect l="l" t="t" r="r" b="b"/>
              <a:pathLst>
                <a:path w="1383234" h="1383177">
                  <a:moveTo>
                    <a:pt x="0" y="0"/>
                  </a:moveTo>
                  <a:lnTo>
                    <a:pt x="1383234" y="0"/>
                  </a:lnTo>
                  <a:lnTo>
                    <a:pt x="1383234" y="1383177"/>
                  </a:lnTo>
                  <a:lnTo>
                    <a:pt x="0" y="1383177"/>
                  </a:lnTo>
                  <a:lnTo>
                    <a:pt x="0" y="0"/>
                  </a:lnTo>
                  <a:close/>
                </a:path>
              </a:pathLst>
            </a:custGeom>
            <a:blipFill>
              <a:blip r:embed="rId3"/>
              <a:stretch>
                <a:fillRect t="-2" b="-2"/>
              </a:stretch>
            </a:blipFill>
          </p:spPr>
          <p:txBody>
            <a:bodyPr/>
            <a:lstStyle/>
            <a:p>
              <a:endParaRPr lang="en-US"/>
            </a:p>
          </p:txBody>
        </p:sp>
        <p:sp>
          <p:nvSpPr>
            <p:cNvPr id="5" name="TextBox 5"/>
            <p:cNvSpPr txBox="1"/>
            <p:nvPr/>
          </p:nvSpPr>
          <p:spPr>
            <a:xfrm>
              <a:off x="433422" y="380811"/>
              <a:ext cx="516391" cy="573929"/>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6" name="TextBox 6"/>
          <p:cNvSpPr txBox="1"/>
          <p:nvPr/>
        </p:nvSpPr>
        <p:spPr>
          <a:xfrm>
            <a:off x="2254557" y="1141533"/>
            <a:ext cx="15004743" cy="713297"/>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System Overview</a:t>
            </a:r>
          </a:p>
        </p:txBody>
      </p:sp>
      <p:grpSp>
        <p:nvGrpSpPr>
          <p:cNvPr id="7" name="Group 7"/>
          <p:cNvGrpSpPr/>
          <p:nvPr/>
        </p:nvGrpSpPr>
        <p:grpSpPr>
          <a:xfrm>
            <a:off x="6472664" y="2349123"/>
            <a:ext cx="6568530" cy="1171213"/>
            <a:chOff x="0" y="0"/>
            <a:chExt cx="8758040" cy="1561618"/>
          </a:xfrm>
        </p:grpSpPr>
        <p:sp>
          <p:nvSpPr>
            <p:cNvPr id="8" name="Freeform 8"/>
            <p:cNvSpPr/>
            <p:nvPr/>
          </p:nvSpPr>
          <p:spPr>
            <a:xfrm>
              <a:off x="5983468" y="177800"/>
              <a:ext cx="2774572" cy="1383818"/>
            </a:xfrm>
            <a:custGeom>
              <a:avLst/>
              <a:gdLst/>
              <a:ahLst/>
              <a:cxnLst/>
              <a:rect l="l" t="t" r="r" b="b"/>
              <a:pathLst>
                <a:path w="2774572" h="1383818">
                  <a:moveTo>
                    <a:pt x="0" y="0"/>
                  </a:moveTo>
                  <a:lnTo>
                    <a:pt x="2774572" y="0"/>
                  </a:lnTo>
                  <a:lnTo>
                    <a:pt x="2774572" y="1383818"/>
                  </a:lnTo>
                  <a:lnTo>
                    <a:pt x="0" y="138381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0" y="19050"/>
              <a:ext cx="5445416" cy="1067703"/>
            </a:xfrm>
            <a:prstGeom prst="rect">
              <a:avLst/>
            </a:prstGeom>
          </p:spPr>
          <p:txBody>
            <a:bodyPr lIns="0" tIns="0" rIns="0" bIns="0" rtlCol="0" anchor="t">
              <a:spAutoFit/>
            </a:bodyPr>
            <a:lstStyle/>
            <a:p>
              <a:pPr algn="l">
                <a:lnSpc>
                  <a:spcPts val="6280"/>
                </a:lnSpc>
              </a:pPr>
              <a:r>
                <a:rPr lang="en-US" sz="5414">
                  <a:solidFill>
                    <a:srgbClr val="FFFFFF"/>
                  </a:solidFill>
                  <a:latin typeface="Tomorrow Bold"/>
                </a:rPr>
                <a:t>Generation</a:t>
              </a:r>
            </a:p>
          </p:txBody>
        </p:sp>
      </p:grpSp>
      <p:grpSp>
        <p:nvGrpSpPr>
          <p:cNvPr id="10" name="Group 10"/>
          <p:cNvGrpSpPr/>
          <p:nvPr/>
        </p:nvGrpSpPr>
        <p:grpSpPr>
          <a:xfrm>
            <a:off x="3990517" y="5437442"/>
            <a:ext cx="10306967" cy="3761294"/>
            <a:chOff x="0" y="0"/>
            <a:chExt cx="13742622" cy="5015058"/>
          </a:xfrm>
        </p:grpSpPr>
        <p:sp>
          <p:nvSpPr>
            <p:cNvPr id="11" name="TextBox 11"/>
            <p:cNvSpPr txBox="1"/>
            <p:nvPr/>
          </p:nvSpPr>
          <p:spPr>
            <a:xfrm>
              <a:off x="10609524" y="19050"/>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output</a:t>
              </a:r>
            </a:p>
          </p:txBody>
        </p:sp>
        <p:sp>
          <p:nvSpPr>
            <p:cNvPr id="12" name="TextBox 12"/>
            <p:cNvSpPr txBox="1"/>
            <p:nvPr/>
          </p:nvSpPr>
          <p:spPr>
            <a:xfrm>
              <a:off x="1331518" y="20392"/>
              <a:ext cx="2372902" cy="834997"/>
            </a:xfrm>
            <a:prstGeom prst="rect">
              <a:avLst/>
            </a:prstGeom>
          </p:spPr>
          <p:txBody>
            <a:bodyPr lIns="0" tIns="0" rIns="0" bIns="0" rtlCol="0" anchor="t">
              <a:spAutoFit/>
            </a:bodyPr>
            <a:lstStyle/>
            <a:p>
              <a:pPr algn="l">
                <a:lnSpc>
                  <a:spcPts val="4888"/>
                </a:lnSpc>
              </a:pPr>
              <a:r>
                <a:rPr lang="en-US" sz="4214">
                  <a:solidFill>
                    <a:srgbClr val="FFFFFF"/>
                  </a:solidFill>
                  <a:latin typeface="Tomorrow"/>
                </a:rPr>
                <a:t>input</a:t>
              </a:r>
            </a:p>
          </p:txBody>
        </p:sp>
        <p:sp>
          <p:nvSpPr>
            <p:cNvPr id="13" name="Freeform 13"/>
            <p:cNvSpPr/>
            <p:nvPr/>
          </p:nvSpPr>
          <p:spPr>
            <a:xfrm flipH="1">
              <a:off x="4734641" y="1514447"/>
              <a:ext cx="5204481" cy="1311963"/>
            </a:xfrm>
            <a:custGeom>
              <a:avLst/>
              <a:gdLst/>
              <a:ahLst/>
              <a:cxnLst/>
              <a:rect l="l" t="t" r="r" b="b"/>
              <a:pathLst>
                <a:path w="5204481" h="1311963">
                  <a:moveTo>
                    <a:pt x="5204481" y="0"/>
                  </a:moveTo>
                  <a:lnTo>
                    <a:pt x="0" y="0"/>
                  </a:lnTo>
                  <a:lnTo>
                    <a:pt x="0" y="1311963"/>
                  </a:lnTo>
                  <a:lnTo>
                    <a:pt x="5204481" y="1311963"/>
                  </a:lnTo>
                  <a:lnTo>
                    <a:pt x="520448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1514447"/>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7">
                <a:extLst>
                  <a:ext uri="{96DAC541-7B7A-43D3-8B79-37D633B846F1}">
                    <asvg:svgBlip xmlns:asvg="http://schemas.microsoft.com/office/drawing/2016/SVG/main" r:embed="rId8"/>
                  </a:ext>
                </a:extLst>
              </a:blip>
              <a:stretch>
                <a:fillRect l="-5984" r="-5984"/>
              </a:stretch>
            </a:blipFill>
          </p:spPr>
          <p:txBody>
            <a:bodyPr/>
            <a:lstStyle/>
            <a:p>
              <a:endParaRPr lang="en-US"/>
            </a:p>
          </p:txBody>
        </p:sp>
        <p:sp>
          <p:nvSpPr>
            <p:cNvPr id="15" name="TextBox 15"/>
            <p:cNvSpPr txBox="1"/>
            <p:nvPr/>
          </p:nvSpPr>
          <p:spPr>
            <a:xfrm>
              <a:off x="271009" y="1855712"/>
              <a:ext cx="4192622" cy="632435"/>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Audio</a:t>
              </a:r>
            </a:p>
          </p:txBody>
        </p:sp>
        <p:sp>
          <p:nvSpPr>
            <p:cNvPr id="16" name="TextBox 16"/>
            <p:cNvSpPr txBox="1"/>
            <p:nvPr/>
          </p:nvSpPr>
          <p:spPr>
            <a:xfrm>
              <a:off x="10341172" y="2829413"/>
              <a:ext cx="3401451" cy="647562"/>
            </a:xfrm>
            <a:prstGeom prst="rect">
              <a:avLst/>
            </a:prstGeom>
          </p:spPr>
          <p:txBody>
            <a:bodyPr lIns="0" tIns="0" rIns="0" bIns="0" rtlCol="0" anchor="t">
              <a:spAutoFit/>
            </a:bodyPr>
            <a:lstStyle/>
            <a:p>
              <a:pPr algn="l">
                <a:lnSpc>
                  <a:spcPts val="3782"/>
                </a:lnSpc>
              </a:pPr>
              <a:r>
                <a:rPr lang="en-US" sz="3260">
                  <a:solidFill>
                    <a:srgbClr val="FFFFFF"/>
                  </a:solidFill>
                  <a:latin typeface="Tomorrow"/>
                </a:rPr>
                <a:t>Fake Audio</a:t>
              </a:r>
            </a:p>
          </p:txBody>
        </p:sp>
        <p:sp>
          <p:nvSpPr>
            <p:cNvPr id="17" name="Freeform 17"/>
            <p:cNvSpPr/>
            <p:nvPr/>
          </p:nvSpPr>
          <p:spPr>
            <a:xfrm rot="-10800000">
              <a:off x="4734641" y="3486810"/>
              <a:ext cx="5204481" cy="1311963"/>
            </a:xfrm>
            <a:custGeom>
              <a:avLst/>
              <a:gdLst/>
              <a:ahLst/>
              <a:cxnLst/>
              <a:rect l="l" t="t" r="r" b="b"/>
              <a:pathLst>
                <a:path w="5204481" h="1311963">
                  <a:moveTo>
                    <a:pt x="0" y="0"/>
                  </a:moveTo>
                  <a:lnTo>
                    <a:pt x="5204481" y="0"/>
                  </a:lnTo>
                  <a:lnTo>
                    <a:pt x="5204481" y="1311963"/>
                  </a:lnTo>
                  <a:lnTo>
                    <a:pt x="0" y="13119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0" y="3709617"/>
              <a:ext cx="4734641" cy="1305441"/>
            </a:xfrm>
            <a:custGeom>
              <a:avLst/>
              <a:gdLst/>
              <a:ahLst/>
              <a:cxnLst/>
              <a:rect l="l" t="t" r="r" b="b"/>
              <a:pathLst>
                <a:path w="4734641" h="1305441">
                  <a:moveTo>
                    <a:pt x="0" y="0"/>
                  </a:moveTo>
                  <a:lnTo>
                    <a:pt x="4734641" y="0"/>
                  </a:lnTo>
                  <a:lnTo>
                    <a:pt x="4734641" y="1305441"/>
                  </a:lnTo>
                  <a:lnTo>
                    <a:pt x="0" y="1305441"/>
                  </a:lnTo>
                  <a:lnTo>
                    <a:pt x="0" y="0"/>
                  </a:lnTo>
                  <a:close/>
                </a:path>
              </a:pathLst>
            </a:custGeom>
            <a:blipFill>
              <a:blip r:embed="rId7">
                <a:extLst>
                  <a:ext uri="{96DAC541-7B7A-43D3-8B79-37D633B846F1}">
                    <asvg:svgBlip xmlns:asvg="http://schemas.microsoft.com/office/drawing/2016/SVG/main" r:embed="rId8"/>
                  </a:ext>
                </a:extLst>
              </a:blip>
              <a:stretch>
                <a:fillRect l="-5984" r="-5984"/>
              </a:stretch>
            </a:blipFill>
          </p:spPr>
          <p:txBody>
            <a:bodyPr/>
            <a:lstStyle/>
            <a:p>
              <a:endParaRPr lang="en-US"/>
            </a:p>
          </p:txBody>
        </p:sp>
        <p:sp>
          <p:nvSpPr>
            <p:cNvPr id="19" name="TextBox 19"/>
            <p:cNvSpPr txBox="1"/>
            <p:nvPr/>
          </p:nvSpPr>
          <p:spPr>
            <a:xfrm>
              <a:off x="271009" y="4050883"/>
              <a:ext cx="4192622" cy="632435"/>
            </a:xfrm>
            <a:prstGeom prst="rect">
              <a:avLst/>
            </a:prstGeom>
          </p:spPr>
          <p:txBody>
            <a:bodyPr lIns="0" tIns="0" rIns="0" bIns="0" rtlCol="0" anchor="t">
              <a:spAutoFit/>
            </a:bodyPr>
            <a:lstStyle/>
            <a:p>
              <a:pPr marL="0" lvl="0" indent="0" algn="ctr">
                <a:lnSpc>
                  <a:spcPts val="3634"/>
                </a:lnSpc>
              </a:pPr>
              <a:r>
                <a:rPr lang="en-US" sz="3187">
                  <a:solidFill>
                    <a:srgbClr val="01FFFF"/>
                  </a:solidFill>
                  <a:latin typeface="HK Modular"/>
                </a:rPr>
                <a:t>Text</a:t>
              </a:r>
            </a:p>
          </p:txBody>
        </p:sp>
      </p:grpSp>
      <p:sp>
        <p:nvSpPr>
          <p:cNvPr id="20" name="TextBox 20"/>
          <p:cNvSpPr txBox="1"/>
          <p:nvPr/>
        </p:nvSpPr>
        <p:spPr>
          <a:xfrm>
            <a:off x="1284667" y="3974728"/>
            <a:ext cx="15718667" cy="1027372"/>
          </a:xfrm>
          <a:prstGeom prst="rect">
            <a:avLst/>
          </a:prstGeom>
        </p:spPr>
        <p:txBody>
          <a:bodyPr lIns="0" tIns="0" rIns="0" bIns="0" rtlCol="0" anchor="t">
            <a:spAutoFit/>
          </a:bodyPr>
          <a:lstStyle/>
          <a:p>
            <a:pPr algn="l">
              <a:lnSpc>
                <a:spcPts val="4076"/>
              </a:lnSpc>
            </a:pPr>
            <a:r>
              <a:rPr lang="en-US" sz="3514">
                <a:solidFill>
                  <a:srgbClr val="FFFFFF"/>
                </a:solidFill>
                <a:latin typeface="Tomorrow"/>
              </a:rPr>
              <a:t>a Deep Learning Model integrated with an Android application aims to Generate a Fake Audio combining the input text with input audio sample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2706</Words>
  <Application>Microsoft Office PowerPoint</Application>
  <PresentationFormat>Custom</PresentationFormat>
  <Paragraphs>394</Paragraphs>
  <Slides>55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Tomorrow</vt:lpstr>
      <vt:lpstr>Tomorrow Bold</vt:lpstr>
      <vt:lpstr>Arial</vt:lpstr>
      <vt:lpstr>Calibri</vt:lpstr>
      <vt:lpstr>Aptos</vt:lpstr>
      <vt:lpstr>HK Modular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FakeFinder</dc:title>
  <cp:lastModifiedBy>Kyrollos Hani</cp:lastModifiedBy>
  <cp:revision>3</cp:revision>
  <dcterms:created xsi:type="dcterms:W3CDTF">2006-08-16T00:00:00Z</dcterms:created>
  <dcterms:modified xsi:type="dcterms:W3CDTF">2024-06-08T21:51:48Z</dcterms:modified>
  <dc:identifier>DAGBR2TTPAA</dc:identifier>
</cp:coreProperties>
</file>